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84" r:id="rId2"/>
    <p:sldId id="288" r:id="rId3"/>
    <p:sldId id="291" r:id="rId4"/>
    <p:sldId id="293" r:id="rId5"/>
    <p:sldId id="294" r:id="rId6"/>
    <p:sldId id="296" r:id="rId7"/>
    <p:sldId id="298" r:id="rId8"/>
    <p:sldId id="299" r:id="rId9"/>
    <p:sldId id="295" r:id="rId10"/>
    <p:sldId id="285" r:id="rId11"/>
    <p:sldId id="286" r:id="rId12"/>
    <p:sldId id="287" r:id="rId13"/>
    <p:sldId id="289" r:id="rId14"/>
  </p:sldIdLst>
  <p:sldSz cx="6858000" cy="9144000" type="screen4x3"/>
  <p:notesSz cx="6794500" cy="9906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13" autoAdjust="0"/>
    <p:restoredTop sz="94660"/>
  </p:normalViewPr>
  <p:slideViewPr>
    <p:cSldViewPr snapToGrid="0">
      <p:cViewPr varScale="1">
        <p:scale>
          <a:sx n="96" d="100"/>
          <a:sy n="96" d="100"/>
        </p:scale>
        <p:origin x="25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7F2B4-661D-4F78-BBDA-9D756CBAB12D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1238250"/>
            <a:ext cx="2508250" cy="3343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67263"/>
            <a:ext cx="5435600" cy="39004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09113"/>
            <a:ext cx="294481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100" y="9409113"/>
            <a:ext cx="294481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8ABA40-8D0C-4563-A74B-97A935B45B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499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613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61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654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1250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553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3095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166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94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676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2397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4376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79D7C-E9CF-4413-93DE-C65EEDF18D09}" type="datetimeFigureOut">
              <a:rPr lang="en-GB" smtClean="0"/>
              <a:t>15/03/2022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91A92-20F3-49E4-994A-C68562B9F5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9474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3992009" y="5802604"/>
            <a:ext cx="1062739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Rectangle 88"/>
          <p:cNvSpPr/>
          <p:nvPr/>
        </p:nvSpPr>
        <p:spPr>
          <a:xfrm>
            <a:off x="4018111" y="2383684"/>
            <a:ext cx="1045396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Rectangle 87"/>
          <p:cNvSpPr/>
          <p:nvPr/>
        </p:nvSpPr>
        <p:spPr>
          <a:xfrm>
            <a:off x="5959367" y="3998999"/>
            <a:ext cx="1295400" cy="1303703"/>
          </a:xfrm>
          <a:prstGeom prst="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/>
          <p:cNvSpPr/>
          <p:nvPr/>
        </p:nvSpPr>
        <p:spPr>
          <a:xfrm>
            <a:off x="1344478" y="5776026"/>
            <a:ext cx="1098752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Rectangle 80"/>
          <p:cNvSpPr/>
          <p:nvPr/>
        </p:nvSpPr>
        <p:spPr>
          <a:xfrm>
            <a:off x="-814160" y="3997954"/>
            <a:ext cx="1297178" cy="1303703"/>
          </a:xfrm>
          <a:prstGeom prst="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342268" y="2382177"/>
            <a:ext cx="1069853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633276" y="1369433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-494824" y="4029325"/>
            <a:ext cx="679388" cy="9586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208251" y="2679054"/>
            <a:ext cx="630254" cy="8918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4226748" y="5867172"/>
            <a:ext cx="630254" cy="8918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6291940" y="4047158"/>
            <a:ext cx="630254" cy="8918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526" y="2702735"/>
            <a:ext cx="679388" cy="9586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551322" y="5821107"/>
            <a:ext cx="679388" cy="958629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555340" y="3118740"/>
            <a:ext cx="675863" cy="1326767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45812" y="4838977"/>
            <a:ext cx="671274" cy="148794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rot="16200000" flipH="1" flipV="1">
            <a:off x="50311" y="2099844"/>
            <a:ext cx="1606028" cy="2037792"/>
          </a:xfrm>
          <a:prstGeom prst="bentConnector3">
            <a:avLst>
              <a:gd name="adj1" fmla="val -37166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/>
          <p:nvPr/>
        </p:nvCxnSpPr>
        <p:spPr>
          <a:xfrm rot="5400000" flipH="1">
            <a:off x="-30145" y="5266868"/>
            <a:ext cx="1786627" cy="2048252"/>
          </a:xfrm>
          <a:prstGeom prst="bentConnector3">
            <a:avLst>
              <a:gd name="adj1" fmla="val -19193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89" idx="3"/>
          </p:cNvCxnSpPr>
          <p:nvPr/>
        </p:nvCxnSpPr>
        <p:spPr>
          <a:xfrm flipH="1" flipV="1">
            <a:off x="5063507" y="3035536"/>
            <a:ext cx="833066" cy="1325985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5147776" y="4745770"/>
            <a:ext cx="764921" cy="1621543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/>
          <p:nvPr/>
        </p:nvCxnSpPr>
        <p:spPr>
          <a:xfrm rot="5400000" flipH="1" flipV="1">
            <a:off x="4541690" y="5336825"/>
            <a:ext cx="1845423" cy="1980203"/>
          </a:xfrm>
          <a:prstGeom prst="bentConnector3">
            <a:avLst>
              <a:gd name="adj1" fmla="val -12387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6200000" flipH="1">
            <a:off x="4642404" y="2157427"/>
            <a:ext cx="1548248" cy="1818846"/>
          </a:xfrm>
          <a:prstGeom prst="bentConnector3">
            <a:avLst>
              <a:gd name="adj1" fmla="val -14765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600241" y="3737246"/>
            <a:ext cx="0" cy="1985986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4318970" y="3737246"/>
            <a:ext cx="0" cy="574526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804933" y="5019081"/>
            <a:ext cx="1287951" cy="276999"/>
          </a:xfrm>
          <a:prstGeom prst="rect">
            <a:avLst/>
          </a:prstGeom>
          <a:solidFill>
            <a:schemeClr val="accent5">
              <a:lumMod val="75000"/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Susceptible (S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342268" y="2391926"/>
            <a:ext cx="1059906" cy="276999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Infected (I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344518" y="6805708"/>
            <a:ext cx="1085554" cy="276999"/>
          </a:xfrm>
          <a:prstGeom prst="rect">
            <a:avLst/>
          </a:prstGeom>
          <a:solidFill>
            <a:schemeClr val="accent2">
              <a:lumMod val="75000"/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Infected (I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RH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014822" y="2382177"/>
            <a:ext cx="1048685" cy="276999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Infected (I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975606" y="6833493"/>
            <a:ext cx="1079142" cy="276999"/>
          </a:xfrm>
          <a:prstGeom prst="rect">
            <a:avLst/>
          </a:prstGeom>
          <a:solidFill>
            <a:schemeClr val="accent2">
              <a:lumMod val="75000"/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Infected (I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RA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963825" y="5013470"/>
            <a:ext cx="1292722" cy="276999"/>
          </a:xfrm>
          <a:prstGeom prst="rect">
            <a:avLst/>
          </a:prstGeom>
          <a:solidFill>
            <a:schemeClr val="accent5">
              <a:lumMod val="75000"/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Susceptible (S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4187968" y="4357551"/>
            <a:ext cx="262004" cy="5278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5400760" y="1397357"/>
            <a:ext cx="235880" cy="475229"/>
          </a:xfrm>
          <a:prstGeom prst="rect">
            <a:avLst/>
          </a:prstGeom>
        </p:spPr>
      </p:pic>
      <p:cxnSp>
        <p:nvCxnSpPr>
          <p:cNvPr id="83" name="Elbow Connector 82"/>
          <p:cNvCxnSpPr/>
          <p:nvPr/>
        </p:nvCxnSpPr>
        <p:spPr>
          <a:xfrm rot="5400000" flipH="1" flipV="1">
            <a:off x="4515549" y="1492040"/>
            <a:ext cx="690785" cy="935478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>
            <a:off x="5712787" y="1624469"/>
            <a:ext cx="781131" cy="2203148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/>
          <p:nvPr/>
        </p:nvCxnSpPr>
        <p:spPr>
          <a:xfrm>
            <a:off x="5105213" y="2659176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H="1">
            <a:off x="-1230149" y="4487733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>
            <a:off x="-1203638" y="479341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/>
          <p:cNvCxnSpPr/>
          <p:nvPr/>
        </p:nvCxnSpPr>
        <p:spPr>
          <a:xfrm flipH="1">
            <a:off x="951354" y="6820891"/>
            <a:ext cx="36501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H="1">
            <a:off x="7307215" y="4430135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/>
          <p:nvPr/>
        </p:nvCxnSpPr>
        <p:spPr>
          <a:xfrm>
            <a:off x="7333726" y="4735821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/>
          <p:cNvSpPr txBox="1"/>
          <p:nvPr/>
        </p:nvSpPr>
        <p:spPr>
          <a:xfrm>
            <a:off x="-1591576" y="4276246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-1591576" y="4591881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09" name="Straight Arrow Connector 208"/>
          <p:cNvCxnSpPr/>
          <p:nvPr/>
        </p:nvCxnSpPr>
        <p:spPr>
          <a:xfrm>
            <a:off x="2516161" y="3352042"/>
            <a:ext cx="3275239" cy="1026803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/>
          <p:cNvCxnSpPr/>
          <p:nvPr/>
        </p:nvCxnSpPr>
        <p:spPr>
          <a:xfrm flipH="1">
            <a:off x="926219" y="2725269"/>
            <a:ext cx="36501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/>
          <p:cNvSpPr txBox="1"/>
          <p:nvPr/>
        </p:nvSpPr>
        <p:spPr>
          <a:xfrm>
            <a:off x="547180" y="2512613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5081730" y="683711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676956" y="8273620"/>
            <a:ext cx="235880" cy="475229"/>
          </a:xfrm>
          <a:prstGeom prst="rect">
            <a:avLst/>
          </a:prstGeom>
        </p:spPr>
      </p:pic>
      <p:cxnSp>
        <p:nvCxnSpPr>
          <p:cNvPr id="235" name="Straight Arrow Connector 234"/>
          <p:cNvCxnSpPr/>
          <p:nvPr/>
        </p:nvCxnSpPr>
        <p:spPr>
          <a:xfrm>
            <a:off x="5334045" y="8527768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1690077" y="8612900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Antibiotic-Sensitive </a:t>
            </a:r>
          </a:p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8" name="TextBox 237"/>
          <p:cNvSpPr txBox="1"/>
          <p:nvPr/>
        </p:nvSpPr>
        <p:spPr>
          <a:xfrm>
            <a:off x="3448256" y="8615367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Antibiotic-Resistant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9" name="TextBox 238"/>
          <p:cNvSpPr txBox="1"/>
          <p:nvPr/>
        </p:nvSpPr>
        <p:spPr>
          <a:xfrm>
            <a:off x="6302" y="8736149"/>
            <a:ext cx="1555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Effect of Antibiotics</a:t>
            </a:r>
          </a:p>
        </p:txBody>
      </p:sp>
      <p:sp>
        <p:nvSpPr>
          <p:cNvPr id="240" name="TextBox 239"/>
          <p:cNvSpPr txBox="1"/>
          <p:nvPr/>
        </p:nvSpPr>
        <p:spPr>
          <a:xfrm>
            <a:off x="3735021" y="626631"/>
            <a:ext cx="3708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LIVESTOCK POPULATION</a:t>
            </a:r>
          </a:p>
        </p:txBody>
      </p:sp>
      <p:sp>
        <p:nvSpPr>
          <p:cNvPr id="304" name="TextBox 303"/>
          <p:cNvSpPr txBox="1"/>
          <p:nvPr/>
        </p:nvSpPr>
        <p:spPr>
          <a:xfrm>
            <a:off x="-929291" y="626631"/>
            <a:ext cx="3331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HUMAN POPULATION</a:t>
            </a:r>
          </a:p>
        </p:txBody>
      </p:sp>
      <p:cxnSp>
        <p:nvCxnSpPr>
          <p:cNvPr id="69" name="Straight Arrow Connector 68"/>
          <p:cNvCxnSpPr>
            <a:stCxn id="77" idx="2"/>
          </p:cNvCxnSpPr>
          <p:nvPr/>
        </p:nvCxnSpPr>
        <p:spPr>
          <a:xfrm>
            <a:off x="4318970" y="4885413"/>
            <a:ext cx="0" cy="837819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5289087" y="2007517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412670" y="2447079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559673" y="6609925"/>
            <a:ext cx="432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19539" y="7522693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5358264" y="1081099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621313" y="4450938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· </a:t>
            </a:r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θ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598461" y="4399572"/>
            <a:ext cx="246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φ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637406" y="425212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637406" y="4554382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394711" y="6608246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423784" y="7497293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04" name="Straight Arrow Connector 103"/>
          <p:cNvCxnSpPr/>
          <p:nvPr/>
        </p:nvCxnSpPr>
        <p:spPr>
          <a:xfrm flipV="1">
            <a:off x="2486116" y="4766647"/>
            <a:ext cx="3329181" cy="1420225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V="1">
            <a:off x="663744" y="3315513"/>
            <a:ext cx="3263804" cy="111970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663744" y="4848246"/>
            <a:ext cx="3244043" cy="1354342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/>
          <p:cNvSpPr txBox="1"/>
          <p:nvPr/>
        </p:nvSpPr>
        <p:spPr>
          <a:xfrm>
            <a:off x="457993" y="3384640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411111" y="5674599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5462177" y="5616985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5400760" y="3317127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571453" y="3734189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3389669" y="3729890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2568726" y="5302160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3387562" y="5301657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</a:p>
        </p:txBody>
      </p:sp>
      <p:cxnSp>
        <p:nvCxnSpPr>
          <p:cNvPr id="181" name="Straight Arrow Connector 180"/>
          <p:cNvCxnSpPr/>
          <p:nvPr/>
        </p:nvCxnSpPr>
        <p:spPr>
          <a:xfrm>
            <a:off x="5334045" y="83349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>
            <a:off x="1996112" y="8529219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/>
          <p:cNvCxnSpPr/>
          <p:nvPr/>
        </p:nvCxnSpPr>
        <p:spPr>
          <a:xfrm>
            <a:off x="1996112" y="8336440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>
            <a:off x="3780343" y="8527768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3780343" y="83349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272711" y="8625600"/>
            <a:ext cx="1183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Cross-Species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Transmission</a:t>
            </a:r>
          </a:p>
        </p:txBody>
      </p:sp>
    </p:spTree>
    <p:extLst>
      <p:ext uri="{BB962C8B-B14F-4D97-AF65-F5344CB8AC3E}">
        <p14:creationId xmlns:p14="http://schemas.microsoft.com/office/powerpoint/2010/main" val="2899757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3857" y="2818152"/>
            <a:ext cx="7885714" cy="54380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466" y="5100336"/>
            <a:ext cx="231668" cy="62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158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595947" y="2386012"/>
            <a:ext cx="566610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843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73285" y="-289056"/>
            <a:ext cx="3871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Efficacy of Livestock Antibiotic-Mediated Recovery (</a:t>
            </a:r>
            <a:r>
              <a:rPr lang="el-GR" sz="2000" b="1" dirty="0"/>
              <a:t>ζ</a:t>
            </a:r>
            <a:r>
              <a:rPr lang="en-GB" sz="2000" b="1" dirty="0"/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77697" y="-302559"/>
            <a:ext cx="37807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Transmission Cost of Resistance (</a:t>
            </a:r>
            <a:r>
              <a:rPr lang="el-GR" sz="2000" b="1" dirty="0"/>
              <a:t>λ</a:t>
            </a:r>
            <a:r>
              <a:rPr lang="en-GB" sz="2000" b="1" dirty="0"/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404417" y="1516812"/>
            <a:ext cx="14864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Overall Level of Resistant Human Infection</a:t>
            </a:r>
          </a:p>
          <a:p>
            <a:r>
              <a:rPr lang="en-GB" sz="2000" b="1" dirty="0"/>
              <a:t>(I</a:t>
            </a:r>
            <a:r>
              <a:rPr lang="en-GB" sz="2000" b="1" baseline="-25000" dirty="0"/>
              <a:t>CombH</a:t>
            </a:r>
            <a:r>
              <a:rPr lang="en-GB" sz="2000" b="1" dirty="0"/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2404417" y="5780409"/>
            <a:ext cx="14864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Proportion of Resistant Human Infection </a:t>
            </a:r>
          </a:p>
          <a:p>
            <a:r>
              <a:rPr lang="en-GB" sz="2000" b="1" dirty="0"/>
              <a:t>(</a:t>
            </a:r>
            <a:r>
              <a:rPr lang="en-GB" sz="2000" b="1" dirty="0" err="1"/>
              <a:t>ResProp</a:t>
            </a:r>
            <a:r>
              <a:rPr lang="en-GB" sz="2000" b="1" dirty="0"/>
              <a:t>)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-800100" y="-323850"/>
            <a:ext cx="0" cy="904875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-2404417" y="463833"/>
            <a:ext cx="1217706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-2404417" y="4508783"/>
            <a:ext cx="12177067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11368" t="79892" r="65009" b="15384"/>
          <a:stretch/>
        </p:blipFill>
        <p:spPr>
          <a:xfrm>
            <a:off x="4626272" y="8279938"/>
            <a:ext cx="5086776" cy="3178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5268" t="13807" r="61184" b="7742"/>
          <a:stretch/>
        </p:blipFill>
        <p:spPr>
          <a:xfrm>
            <a:off x="4469631" y="547425"/>
            <a:ext cx="5157364" cy="376884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5332" t="12387" r="61200" b="14965"/>
          <a:stretch/>
        </p:blipFill>
        <p:spPr>
          <a:xfrm>
            <a:off x="-704354" y="4685004"/>
            <a:ext cx="5127198" cy="347792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l="5349" t="14064" r="61183" b="7742"/>
          <a:stretch/>
        </p:blipFill>
        <p:spPr>
          <a:xfrm>
            <a:off x="-704354" y="547425"/>
            <a:ext cx="5161947" cy="37688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8672" t="87185" r="61200" b="7735"/>
          <a:stretch/>
        </p:blipFill>
        <p:spPr>
          <a:xfrm>
            <a:off x="-595119" y="8291521"/>
            <a:ext cx="4908728" cy="25868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/>
          <a:srcRect l="5189" t="13290" r="61344" b="15340"/>
          <a:stretch/>
        </p:blipFill>
        <p:spPr>
          <a:xfrm>
            <a:off x="4469631" y="4701299"/>
            <a:ext cx="5218918" cy="347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571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328475" y="-313020"/>
            <a:ext cx="3871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Efficacy of Livestock Antibiotic-Mediated Recovery (</a:t>
            </a:r>
            <a:r>
              <a:rPr lang="el-GR" sz="2000" b="1" dirty="0"/>
              <a:t>ζ</a:t>
            </a:r>
            <a:r>
              <a:rPr lang="en-GB" sz="2000" b="1" dirty="0"/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417536" y="-330200"/>
            <a:ext cx="37807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/>
              <a:t>Transmission Cost of Resistance (</a:t>
            </a:r>
            <a:r>
              <a:rPr lang="el-GR" sz="2000" b="1" dirty="0"/>
              <a:t>λ</a:t>
            </a:r>
            <a:r>
              <a:rPr lang="en-GB" sz="2000" b="1" dirty="0"/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404417" y="1516812"/>
            <a:ext cx="14864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Overall Level of Resistant Human Infection</a:t>
            </a:r>
          </a:p>
          <a:p>
            <a:r>
              <a:rPr lang="en-GB" sz="2000" b="1" dirty="0"/>
              <a:t>(I</a:t>
            </a:r>
            <a:r>
              <a:rPr lang="en-GB" sz="2000" b="1" baseline="-25000" dirty="0"/>
              <a:t>CombH</a:t>
            </a:r>
            <a:r>
              <a:rPr lang="en-GB" sz="2000" b="1" dirty="0"/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2404417" y="5780409"/>
            <a:ext cx="14864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Proportion of Resistant Human Infection </a:t>
            </a:r>
          </a:p>
          <a:p>
            <a:r>
              <a:rPr lang="en-GB" sz="2000" b="1" dirty="0"/>
              <a:t>(</a:t>
            </a:r>
            <a:r>
              <a:rPr lang="en-GB" sz="2000" b="1" dirty="0" err="1"/>
              <a:t>ResProp</a:t>
            </a:r>
            <a:r>
              <a:rPr lang="en-GB" sz="2000" b="1" dirty="0"/>
              <a:t>)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-800100" y="-323850"/>
            <a:ext cx="0" cy="904875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-2404417" y="463833"/>
            <a:ext cx="113628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-2404417" y="4508783"/>
            <a:ext cx="11362839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l="56996" t="12839" r="13004" b="18145"/>
          <a:stretch/>
        </p:blipFill>
        <p:spPr>
          <a:xfrm>
            <a:off x="3892712" y="4553788"/>
            <a:ext cx="4830374" cy="347261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/>
          <a:srcRect l="57157" t="12581" r="12682" b="15078"/>
          <a:stretch/>
        </p:blipFill>
        <p:spPr>
          <a:xfrm>
            <a:off x="-682204" y="4553788"/>
            <a:ext cx="4574916" cy="342906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/>
          <a:srcRect l="58448" t="13097" r="14375" b="7678"/>
          <a:stretch/>
        </p:blipFill>
        <p:spPr>
          <a:xfrm>
            <a:off x="-554092" y="482506"/>
            <a:ext cx="4318692" cy="393423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/>
          <a:srcRect l="58206" t="13871" r="14294" b="6644"/>
          <a:stretch/>
        </p:blipFill>
        <p:spPr>
          <a:xfrm>
            <a:off x="4192835" y="575928"/>
            <a:ext cx="4230128" cy="382076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"/>
          <a:srcRect l="64900" t="84595" r="17750" b="8452"/>
          <a:stretch/>
        </p:blipFill>
        <p:spPr>
          <a:xfrm>
            <a:off x="4582952" y="8049498"/>
            <a:ext cx="3449894" cy="43208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/>
          <a:srcRect l="57157" t="87832" r="24040" b="7678"/>
          <a:stretch/>
        </p:blipFill>
        <p:spPr>
          <a:xfrm>
            <a:off x="-227991" y="8034898"/>
            <a:ext cx="3666490" cy="27363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l="75656" t="87219" r="12682" b="7608"/>
          <a:stretch/>
        </p:blipFill>
        <p:spPr>
          <a:xfrm>
            <a:off x="468222" y="8290241"/>
            <a:ext cx="2274063" cy="31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96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6136" y="1992557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12" name="Straight Arrow Connector 11"/>
          <p:cNvCxnSpPr>
            <a:stCxn id="2" idx="7"/>
            <a:endCxn id="91" idx="3"/>
          </p:cNvCxnSpPr>
          <p:nvPr/>
        </p:nvCxnSpPr>
        <p:spPr>
          <a:xfrm flipV="1">
            <a:off x="228137" y="3208906"/>
            <a:ext cx="1274993" cy="1020532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2" idx="5"/>
            <a:endCxn id="92" idx="1"/>
          </p:cNvCxnSpPr>
          <p:nvPr/>
        </p:nvCxnSpPr>
        <p:spPr>
          <a:xfrm>
            <a:off x="228137" y="5006786"/>
            <a:ext cx="1276791" cy="1082205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91" idx="0"/>
            <a:endCxn id="2" idx="0"/>
          </p:cNvCxnSpPr>
          <p:nvPr/>
        </p:nvCxnSpPr>
        <p:spPr>
          <a:xfrm rot="16200000" flipH="1" flipV="1">
            <a:off x="-33306" y="2143333"/>
            <a:ext cx="1797880" cy="2052341"/>
          </a:xfrm>
          <a:prstGeom prst="bentConnector3">
            <a:avLst>
              <a:gd name="adj1" fmla="val -12715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92" idx="4"/>
            <a:endCxn id="2" idx="4"/>
          </p:cNvCxnSpPr>
          <p:nvPr/>
        </p:nvCxnSpPr>
        <p:spPr>
          <a:xfrm rot="5400000" flipH="1">
            <a:off x="-63244" y="5070488"/>
            <a:ext cx="1859553" cy="2054139"/>
          </a:xfrm>
          <a:prstGeom prst="bentConnector3">
            <a:avLst>
              <a:gd name="adj1" fmla="val -12293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06" idx="1"/>
            <a:endCxn id="105" idx="5"/>
          </p:cNvCxnSpPr>
          <p:nvPr/>
        </p:nvCxnSpPr>
        <p:spPr>
          <a:xfrm flipH="1" flipV="1">
            <a:off x="4793197" y="3215434"/>
            <a:ext cx="1271104" cy="1014004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06" idx="3"/>
            <a:endCxn id="96" idx="7"/>
          </p:cNvCxnSpPr>
          <p:nvPr/>
        </p:nvCxnSpPr>
        <p:spPr>
          <a:xfrm flipH="1">
            <a:off x="4793197" y="5006786"/>
            <a:ext cx="1271104" cy="108111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96" idx="4"/>
            <a:endCxn id="106" idx="4"/>
          </p:cNvCxnSpPr>
          <p:nvPr/>
        </p:nvCxnSpPr>
        <p:spPr>
          <a:xfrm rot="5400000" flipH="1" flipV="1">
            <a:off x="4499516" y="5072787"/>
            <a:ext cx="1858465" cy="2048452"/>
          </a:xfrm>
          <a:prstGeom prst="bentConnector3">
            <a:avLst>
              <a:gd name="adj1" fmla="val -12300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6200000" flipH="1">
            <a:off x="4519938" y="2275976"/>
            <a:ext cx="1805819" cy="1808050"/>
          </a:xfrm>
          <a:prstGeom prst="bentConnector3">
            <a:avLst>
              <a:gd name="adj1" fmla="val -12659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507105" y="3376428"/>
            <a:ext cx="0" cy="2524654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77" idx="0"/>
          </p:cNvCxnSpPr>
          <p:nvPr/>
        </p:nvCxnSpPr>
        <p:spPr>
          <a:xfrm>
            <a:off x="4321457" y="3376855"/>
            <a:ext cx="0" cy="984601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4190455" y="4361456"/>
            <a:ext cx="262004" cy="5278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5348777" y="1486263"/>
            <a:ext cx="235880" cy="475229"/>
          </a:xfrm>
          <a:prstGeom prst="rect">
            <a:avLst/>
          </a:prstGeom>
        </p:spPr>
      </p:pic>
      <p:cxnSp>
        <p:nvCxnSpPr>
          <p:cNvPr id="83" name="Elbow Connector 82"/>
          <p:cNvCxnSpPr/>
          <p:nvPr/>
        </p:nvCxnSpPr>
        <p:spPr>
          <a:xfrm rot="5400000" flipH="1" flipV="1">
            <a:off x="4568057" y="1534968"/>
            <a:ext cx="553190" cy="931058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>
            <a:off x="5648157" y="1723878"/>
            <a:ext cx="983884" cy="2343744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/>
          <p:nvPr/>
        </p:nvCxnSpPr>
        <p:spPr>
          <a:xfrm>
            <a:off x="4960934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H="1">
            <a:off x="-1090449" y="4449633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>
            <a:off x="-1063938" y="475531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/>
          <p:cNvCxnSpPr/>
          <p:nvPr/>
        </p:nvCxnSpPr>
        <p:spPr>
          <a:xfrm flipH="1">
            <a:off x="977119" y="6476577"/>
            <a:ext cx="36501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H="1">
            <a:off x="6977015" y="4493635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/>
          <p:nvPr/>
        </p:nvCxnSpPr>
        <p:spPr>
          <a:xfrm>
            <a:off x="7003526" y="4799321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/>
          <p:cNvSpPr txBox="1"/>
          <p:nvPr/>
        </p:nvSpPr>
        <p:spPr>
          <a:xfrm>
            <a:off x="-1451876" y="4238146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-1451876" y="4553781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09" name="Straight Arrow Connector 208"/>
          <p:cNvCxnSpPr>
            <a:stCxn id="91" idx="6"/>
          </p:cNvCxnSpPr>
          <p:nvPr/>
        </p:nvCxnSpPr>
        <p:spPr>
          <a:xfrm>
            <a:off x="2441472" y="2820232"/>
            <a:ext cx="3415359" cy="139427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/>
          <p:cNvSpPr txBox="1"/>
          <p:nvPr/>
        </p:nvSpPr>
        <p:spPr>
          <a:xfrm>
            <a:off x="577905" y="2576903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4960934" y="6476577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676956" y="7854520"/>
            <a:ext cx="235880" cy="475229"/>
          </a:xfrm>
          <a:prstGeom prst="rect">
            <a:avLst/>
          </a:prstGeom>
        </p:spPr>
      </p:pic>
      <p:cxnSp>
        <p:nvCxnSpPr>
          <p:cNvPr id="235" name="Straight Arrow Connector 234"/>
          <p:cNvCxnSpPr/>
          <p:nvPr/>
        </p:nvCxnSpPr>
        <p:spPr>
          <a:xfrm>
            <a:off x="5334045" y="8108668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1690077" y="8193800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Antibiotic-Sensitive </a:t>
            </a:r>
          </a:p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8" name="TextBox 237"/>
          <p:cNvSpPr txBox="1"/>
          <p:nvPr/>
        </p:nvSpPr>
        <p:spPr>
          <a:xfrm>
            <a:off x="3448256" y="8196267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Antibiotic-Resistant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9" name="TextBox 238"/>
          <p:cNvSpPr txBox="1"/>
          <p:nvPr/>
        </p:nvSpPr>
        <p:spPr>
          <a:xfrm>
            <a:off x="6302" y="8317049"/>
            <a:ext cx="1555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Effect of Antibiotics</a:t>
            </a:r>
          </a:p>
        </p:txBody>
      </p:sp>
      <p:sp>
        <p:nvSpPr>
          <p:cNvPr id="240" name="TextBox 239"/>
          <p:cNvSpPr txBox="1"/>
          <p:nvPr/>
        </p:nvSpPr>
        <p:spPr>
          <a:xfrm>
            <a:off x="3735021" y="626631"/>
            <a:ext cx="3708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LIVESTOCK POPULATION</a:t>
            </a:r>
          </a:p>
        </p:txBody>
      </p:sp>
      <p:sp>
        <p:nvSpPr>
          <p:cNvPr id="304" name="TextBox 303"/>
          <p:cNvSpPr txBox="1"/>
          <p:nvPr/>
        </p:nvSpPr>
        <p:spPr>
          <a:xfrm>
            <a:off x="-929291" y="626631"/>
            <a:ext cx="3331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HUMAN POPULATION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278279" y="1994273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298199" y="2596933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571516" y="6256402"/>
            <a:ext cx="432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555891" y="7230930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5306807" y="1156818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618185" y="4449633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· </a:t>
            </a:r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θ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522148" y="4397170"/>
            <a:ext cx="246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φ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307206" y="431562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307206" y="4617882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296793" y="628251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296793" y="723093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04" name="Straight Arrow Connector 103"/>
          <p:cNvCxnSpPr>
            <a:stCxn id="92" idx="6"/>
          </p:cNvCxnSpPr>
          <p:nvPr/>
        </p:nvCxnSpPr>
        <p:spPr>
          <a:xfrm flipV="1">
            <a:off x="2443270" y="4955466"/>
            <a:ext cx="3460037" cy="1522199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endCxn id="105" idx="2"/>
          </p:cNvCxnSpPr>
          <p:nvPr/>
        </p:nvCxnSpPr>
        <p:spPr>
          <a:xfrm flipV="1">
            <a:off x="452127" y="2826760"/>
            <a:ext cx="3402728" cy="1415984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endCxn id="96" idx="2"/>
          </p:cNvCxnSpPr>
          <p:nvPr/>
        </p:nvCxnSpPr>
        <p:spPr>
          <a:xfrm>
            <a:off x="434122" y="4917076"/>
            <a:ext cx="3420733" cy="155950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/>
          <p:cNvSpPr txBox="1"/>
          <p:nvPr/>
        </p:nvSpPr>
        <p:spPr>
          <a:xfrm>
            <a:off x="433930" y="3343554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621320" y="5616985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5246277" y="5616985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5378496" y="3343317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028086" y="3521939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3669085" y="3521939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2022560" y="5288238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3684249" y="5288238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</a:p>
        </p:txBody>
      </p:sp>
      <p:cxnSp>
        <p:nvCxnSpPr>
          <p:cNvPr id="181" name="Straight Arrow Connector 180"/>
          <p:cNvCxnSpPr/>
          <p:nvPr/>
        </p:nvCxnSpPr>
        <p:spPr>
          <a:xfrm>
            <a:off x="5334045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>
            <a:off x="1996112" y="8110119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/>
          <p:cNvCxnSpPr/>
          <p:nvPr/>
        </p:nvCxnSpPr>
        <p:spPr>
          <a:xfrm>
            <a:off x="1996112" y="7917340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>
            <a:off x="3780343" y="8108668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3780343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272711" y="8206500"/>
            <a:ext cx="1183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Cross-Species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" name="Oval 1"/>
          <p:cNvSpPr/>
          <p:nvPr/>
        </p:nvSpPr>
        <p:spPr>
          <a:xfrm>
            <a:off x="-710205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H</a:t>
            </a:r>
          </a:p>
        </p:txBody>
      </p:sp>
      <p:sp>
        <p:nvSpPr>
          <p:cNvPr id="91" name="Oval 90"/>
          <p:cNvSpPr/>
          <p:nvPr/>
        </p:nvSpPr>
        <p:spPr>
          <a:xfrm>
            <a:off x="1342136" y="2270564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H</a:t>
            </a:r>
          </a:p>
        </p:txBody>
      </p:sp>
      <p:sp>
        <p:nvSpPr>
          <p:cNvPr id="92" name="Oval 91"/>
          <p:cNvSpPr/>
          <p:nvPr/>
        </p:nvSpPr>
        <p:spPr>
          <a:xfrm>
            <a:off x="1343934" y="5927997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RH</a:t>
            </a:r>
          </a:p>
        </p:txBody>
      </p:sp>
      <p:sp>
        <p:nvSpPr>
          <p:cNvPr id="96" name="Oval 95"/>
          <p:cNvSpPr/>
          <p:nvPr/>
        </p:nvSpPr>
        <p:spPr>
          <a:xfrm>
            <a:off x="3854855" y="5926909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RA</a:t>
            </a:r>
          </a:p>
        </p:txBody>
      </p:sp>
      <p:sp>
        <p:nvSpPr>
          <p:cNvPr id="105" name="Oval 104"/>
          <p:cNvSpPr/>
          <p:nvPr/>
        </p:nvSpPr>
        <p:spPr>
          <a:xfrm>
            <a:off x="3854855" y="2277092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A</a:t>
            </a:r>
          </a:p>
        </p:txBody>
      </p:sp>
      <p:sp>
        <p:nvSpPr>
          <p:cNvPr id="106" name="Oval 105"/>
          <p:cNvSpPr/>
          <p:nvPr/>
        </p:nvSpPr>
        <p:spPr>
          <a:xfrm>
            <a:off x="5903307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A</a:t>
            </a:r>
          </a:p>
        </p:txBody>
      </p:sp>
      <p:cxnSp>
        <p:nvCxnSpPr>
          <p:cNvPr id="189" name="Straight Arrow Connector 188"/>
          <p:cNvCxnSpPr/>
          <p:nvPr/>
        </p:nvCxnSpPr>
        <p:spPr>
          <a:xfrm>
            <a:off x="4320748" y="4888798"/>
            <a:ext cx="0" cy="968107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/>
          <p:nvPr/>
        </p:nvCxnSpPr>
        <p:spPr>
          <a:xfrm rot="10800000">
            <a:off x="975079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6136" y="1992557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12" name="Straight Arrow Connector 11"/>
          <p:cNvCxnSpPr>
            <a:stCxn id="2" idx="7"/>
            <a:endCxn id="91" idx="3"/>
          </p:cNvCxnSpPr>
          <p:nvPr/>
        </p:nvCxnSpPr>
        <p:spPr>
          <a:xfrm flipV="1">
            <a:off x="228137" y="3208906"/>
            <a:ext cx="1274993" cy="1020532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2" idx="5"/>
            <a:endCxn id="92" idx="1"/>
          </p:cNvCxnSpPr>
          <p:nvPr/>
        </p:nvCxnSpPr>
        <p:spPr>
          <a:xfrm>
            <a:off x="228137" y="5006786"/>
            <a:ext cx="1276791" cy="1082205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91" idx="0"/>
            <a:endCxn id="2" idx="0"/>
          </p:cNvCxnSpPr>
          <p:nvPr/>
        </p:nvCxnSpPr>
        <p:spPr>
          <a:xfrm rot="16200000" flipH="1" flipV="1">
            <a:off x="-33306" y="2143333"/>
            <a:ext cx="1797880" cy="2052341"/>
          </a:xfrm>
          <a:prstGeom prst="bentConnector3">
            <a:avLst>
              <a:gd name="adj1" fmla="val -12715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92" idx="4"/>
            <a:endCxn id="2" idx="4"/>
          </p:cNvCxnSpPr>
          <p:nvPr/>
        </p:nvCxnSpPr>
        <p:spPr>
          <a:xfrm rot="5400000" flipH="1">
            <a:off x="-63244" y="5070488"/>
            <a:ext cx="1859553" cy="2054139"/>
          </a:xfrm>
          <a:prstGeom prst="bentConnector3">
            <a:avLst>
              <a:gd name="adj1" fmla="val -12293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06" idx="1"/>
            <a:endCxn id="105" idx="5"/>
          </p:cNvCxnSpPr>
          <p:nvPr/>
        </p:nvCxnSpPr>
        <p:spPr>
          <a:xfrm flipH="1" flipV="1">
            <a:off x="4793197" y="3215434"/>
            <a:ext cx="1271104" cy="1014004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06" idx="3"/>
            <a:endCxn id="96" idx="7"/>
          </p:cNvCxnSpPr>
          <p:nvPr/>
        </p:nvCxnSpPr>
        <p:spPr>
          <a:xfrm flipH="1">
            <a:off x="4793197" y="5006786"/>
            <a:ext cx="1271104" cy="108111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96" idx="4"/>
            <a:endCxn id="106" idx="4"/>
          </p:cNvCxnSpPr>
          <p:nvPr/>
        </p:nvCxnSpPr>
        <p:spPr>
          <a:xfrm rot="5400000" flipH="1" flipV="1">
            <a:off x="4499516" y="5072787"/>
            <a:ext cx="1858465" cy="2048452"/>
          </a:xfrm>
          <a:prstGeom prst="bentConnector3">
            <a:avLst>
              <a:gd name="adj1" fmla="val -12300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6200000" flipH="1">
            <a:off x="4519938" y="2275976"/>
            <a:ext cx="1805819" cy="1808050"/>
          </a:xfrm>
          <a:prstGeom prst="bentConnector3">
            <a:avLst>
              <a:gd name="adj1" fmla="val -12659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507105" y="3376428"/>
            <a:ext cx="0" cy="2524654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77" idx="0"/>
          </p:cNvCxnSpPr>
          <p:nvPr/>
        </p:nvCxnSpPr>
        <p:spPr>
          <a:xfrm>
            <a:off x="4321457" y="3376855"/>
            <a:ext cx="0" cy="984601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4190455" y="4361456"/>
            <a:ext cx="262004" cy="5278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5348777" y="1486263"/>
            <a:ext cx="235880" cy="475229"/>
          </a:xfrm>
          <a:prstGeom prst="rect">
            <a:avLst/>
          </a:prstGeom>
        </p:spPr>
      </p:pic>
      <p:cxnSp>
        <p:nvCxnSpPr>
          <p:cNvPr id="83" name="Elbow Connector 82"/>
          <p:cNvCxnSpPr/>
          <p:nvPr/>
        </p:nvCxnSpPr>
        <p:spPr>
          <a:xfrm rot="5400000" flipH="1" flipV="1">
            <a:off x="4568057" y="1534968"/>
            <a:ext cx="553190" cy="931058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>
            <a:off x="5648157" y="1723878"/>
            <a:ext cx="983884" cy="2343744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/>
          <p:nvPr/>
        </p:nvCxnSpPr>
        <p:spPr>
          <a:xfrm>
            <a:off x="4960934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H="1">
            <a:off x="-1090449" y="4449633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>
            <a:off x="-1063938" y="475531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/>
          <p:cNvCxnSpPr/>
          <p:nvPr/>
        </p:nvCxnSpPr>
        <p:spPr>
          <a:xfrm flipH="1">
            <a:off x="977119" y="6476577"/>
            <a:ext cx="36501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H="1">
            <a:off x="6977015" y="4493635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/>
          <p:nvPr/>
        </p:nvCxnSpPr>
        <p:spPr>
          <a:xfrm>
            <a:off x="7003526" y="4799321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/>
          <p:cNvSpPr txBox="1"/>
          <p:nvPr/>
        </p:nvSpPr>
        <p:spPr>
          <a:xfrm>
            <a:off x="-1451876" y="4238146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-1451876" y="4553781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09" name="Straight Arrow Connector 208"/>
          <p:cNvCxnSpPr>
            <a:stCxn id="91" idx="6"/>
          </p:cNvCxnSpPr>
          <p:nvPr/>
        </p:nvCxnSpPr>
        <p:spPr>
          <a:xfrm>
            <a:off x="2441472" y="2820232"/>
            <a:ext cx="3415359" cy="139427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/>
          <p:cNvSpPr txBox="1"/>
          <p:nvPr/>
        </p:nvSpPr>
        <p:spPr>
          <a:xfrm>
            <a:off x="577905" y="2576903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4960934" y="6476577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676956" y="7854520"/>
            <a:ext cx="235880" cy="475229"/>
          </a:xfrm>
          <a:prstGeom prst="rect">
            <a:avLst/>
          </a:prstGeom>
        </p:spPr>
      </p:pic>
      <p:cxnSp>
        <p:nvCxnSpPr>
          <p:cNvPr id="235" name="Straight Arrow Connector 234"/>
          <p:cNvCxnSpPr/>
          <p:nvPr/>
        </p:nvCxnSpPr>
        <p:spPr>
          <a:xfrm>
            <a:off x="5334045" y="8108668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1690077" y="8193800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Antibiotic-Sensitive </a:t>
            </a:r>
          </a:p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8" name="TextBox 237"/>
          <p:cNvSpPr txBox="1"/>
          <p:nvPr/>
        </p:nvSpPr>
        <p:spPr>
          <a:xfrm>
            <a:off x="3448256" y="8196267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Antibiotic-Resistant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9" name="TextBox 238"/>
          <p:cNvSpPr txBox="1"/>
          <p:nvPr/>
        </p:nvSpPr>
        <p:spPr>
          <a:xfrm>
            <a:off x="6302" y="8317049"/>
            <a:ext cx="1555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Effect of Antibiotics</a:t>
            </a:r>
          </a:p>
        </p:txBody>
      </p:sp>
      <p:sp>
        <p:nvSpPr>
          <p:cNvPr id="240" name="TextBox 239"/>
          <p:cNvSpPr txBox="1"/>
          <p:nvPr/>
        </p:nvSpPr>
        <p:spPr>
          <a:xfrm>
            <a:off x="3735021" y="626631"/>
            <a:ext cx="3708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LIVESTOCK POPULATION</a:t>
            </a:r>
          </a:p>
        </p:txBody>
      </p:sp>
      <p:sp>
        <p:nvSpPr>
          <p:cNvPr id="304" name="TextBox 303"/>
          <p:cNvSpPr txBox="1"/>
          <p:nvPr/>
        </p:nvSpPr>
        <p:spPr>
          <a:xfrm>
            <a:off x="-929291" y="626631"/>
            <a:ext cx="3331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HUMAN POPULATION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278279" y="1994273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298199" y="2596933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571516" y="6256402"/>
            <a:ext cx="432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555891" y="7230930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5201392" y="1167132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· </a:t>
            </a:r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θ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866598" y="4437802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522148" y="4397170"/>
            <a:ext cx="502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φ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307206" y="431562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307206" y="4617882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296793" y="628251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296793" y="723093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04" name="Straight Arrow Connector 103"/>
          <p:cNvCxnSpPr>
            <a:stCxn id="92" idx="6"/>
          </p:cNvCxnSpPr>
          <p:nvPr/>
        </p:nvCxnSpPr>
        <p:spPr>
          <a:xfrm flipV="1">
            <a:off x="2443270" y="4955466"/>
            <a:ext cx="3460037" cy="1522199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endCxn id="105" idx="2"/>
          </p:cNvCxnSpPr>
          <p:nvPr/>
        </p:nvCxnSpPr>
        <p:spPr>
          <a:xfrm flipV="1">
            <a:off x="452127" y="2826760"/>
            <a:ext cx="3402728" cy="1415984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endCxn id="96" idx="2"/>
          </p:cNvCxnSpPr>
          <p:nvPr/>
        </p:nvCxnSpPr>
        <p:spPr>
          <a:xfrm>
            <a:off x="434122" y="4917076"/>
            <a:ext cx="3420733" cy="155950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/>
          <p:cNvSpPr txBox="1"/>
          <p:nvPr/>
        </p:nvSpPr>
        <p:spPr>
          <a:xfrm>
            <a:off x="433930" y="3343554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65525" y="5624528"/>
            <a:ext cx="1079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5266967" y="5585201"/>
            <a:ext cx="105990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5378496" y="3343317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028086" y="3521939"/>
            <a:ext cx="5325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 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3669085" y="3521939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1500098" y="5119445"/>
            <a:ext cx="1343638" cy="7489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 · 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κ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2946319" y="5395033"/>
            <a:ext cx="1399742" cy="7489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 · 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κ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81" name="Straight Arrow Connector 180"/>
          <p:cNvCxnSpPr/>
          <p:nvPr/>
        </p:nvCxnSpPr>
        <p:spPr>
          <a:xfrm>
            <a:off x="5334045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>
            <a:off x="1996112" y="8110119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/>
          <p:cNvCxnSpPr/>
          <p:nvPr/>
        </p:nvCxnSpPr>
        <p:spPr>
          <a:xfrm>
            <a:off x="1996112" y="7917340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>
            <a:off x="3780343" y="8108668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3780343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272711" y="8206500"/>
            <a:ext cx="1183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Cross-Species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" name="Oval 1"/>
          <p:cNvSpPr/>
          <p:nvPr/>
        </p:nvSpPr>
        <p:spPr>
          <a:xfrm>
            <a:off x="-710205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H</a:t>
            </a:r>
          </a:p>
        </p:txBody>
      </p:sp>
      <p:sp>
        <p:nvSpPr>
          <p:cNvPr id="91" name="Oval 90"/>
          <p:cNvSpPr/>
          <p:nvPr/>
        </p:nvSpPr>
        <p:spPr>
          <a:xfrm>
            <a:off x="1342136" y="2270564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H</a:t>
            </a:r>
          </a:p>
        </p:txBody>
      </p:sp>
      <p:sp>
        <p:nvSpPr>
          <p:cNvPr id="92" name="Oval 91"/>
          <p:cNvSpPr/>
          <p:nvPr/>
        </p:nvSpPr>
        <p:spPr>
          <a:xfrm>
            <a:off x="1343934" y="5927997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RH</a:t>
            </a:r>
          </a:p>
        </p:txBody>
      </p:sp>
      <p:sp>
        <p:nvSpPr>
          <p:cNvPr id="96" name="Oval 95"/>
          <p:cNvSpPr/>
          <p:nvPr/>
        </p:nvSpPr>
        <p:spPr>
          <a:xfrm>
            <a:off x="3854855" y="5926909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RA</a:t>
            </a:r>
          </a:p>
        </p:txBody>
      </p:sp>
      <p:sp>
        <p:nvSpPr>
          <p:cNvPr id="105" name="Oval 104"/>
          <p:cNvSpPr/>
          <p:nvPr/>
        </p:nvSpPr>
        <p:spPr>
          <a:xfrm>
            <a:off x="3854855" y="2277092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A</a:t>
            </a:r>
          </a:p>
        </p:txBody>
      </p:sp>
      <p:sp>
        <p:nvSpPr>
          <p:cNvPr id="106" name="Oval 105"/>
          <p:cNvSpPr/>
          <p:nvPr/>
        </p:nvSpPr>
        <p:spPr>
          <a:xfrm>
            <a:off x="5903307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A</a:t>
            </a:r>
          </a:p>
        </p:txBody>
      </p:sp>
      <p:cxnSp>
        <p:nvCxnSpPr>
          <p:cNvPr id="189" name="Straight Arrow Connector 188"/>
          <p:cNvCxnSpPr/>
          <p:nvPr/>
        </p:nvCxnSpPr>
        <p:spPr>
          <a:xfrm>
            <a:off x="4320748" y="4888798"/>
            <a:ext cx="0" cy="968107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/>
          <p:nvPr/>
        </p:nvCxnSpPr>
        <p:spPr>
          <a:xfrm rot="10800000">
            <a:off x="975079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690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6136" y="1992557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12" name="Straight Arrow Connector 11"/>
          <p:cNvCxnSpPr>
            <a:stCxn id="2" idx="7"/>
            <a:endCxn id="91" idx="3"/>
          </p:cNvCxnSpPr>
          <p:nvPr/>
        </p:nvCxnSpPr>
        <p:spPr>
          <a:xfrm flipV="1">
            <a:off x="228137" y="3208906"/>
            <a:ext cx="1274993" cy="1020532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2" idx="5"/>
            <a:endCxn id="92" idx="1"/>
          </p:cNvCxnSpPr>
          <p:nvPr/>
        </p:nvCxnSpPr>
        <p:spPr>
          <a:xfrm>
            <a:off x="228137" y="5006786"/>
            <a:ext cx="1276791" cy="1082205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91" idx="0"/>
            <a:endCxn id="2" idx="0"/>
          </p:cNvCxnSpPr>
          <p:nvPr/>
        </p:nvCxnSpPr>
        <p:spPr>
          <a:xfrm rot="16200000" flipH="1" flipV="1">
            <a:off x="-33306" y="2143333"/>
            <a:ext cx="1797880" cy="2052341"/>
          </a:xfrm>
          <a:prstGeom prst="bentConnector3">
            <a:avLst>
              <a:gd name="adj1" fmla="val -12715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92" idx="4"/>
            <a:endCxn id="2" idx="4"/>
          </p:cNvCxnSpPr>
          <p:nvPr/>
        </p:nvCxnSpPr>
        <p:spPr>
          <a:xfrm rot="5400000" flipH="1">
            <a:off x="-63244" y="5070488"/>
            <a:ext cx="1859553" cy="2054139"/>
          </a:xfrm>
          <a:prstGeom prst="bentConnector3">
            <a:avLst>
              <a:gd name="adj1" fmla="val -12293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06" idx="1"/>
            <a:endCxn id="105" idx="5"/>
          </p:cNvCxnSpPr>
          <p:nvPr/>
        </p:nvCxnSpPr>
        <p:spPr>
          <a:xfrm flipH="1" flipV="1">
            <a:off x="4793197" y="3215434"/>
            <a:ext cx="1271104" cy="1014004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06" idx="3"/>
            <a:endCxn id="96" idx="7"/>
          </p:cNvCxnSpPr>
          <p:nvPr/>
        </p:nvCxnSpPr>
        <p:spPr>
          <a:xfrm flipH="1">
            <a:off x="4793197" y="5006786"/>
            <a:ext cx="1271104" cy="108111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96" idx="4"/>
            <a:endCxn id="106" idx="4"/>
          </p:cNvCxnSpPr>
          <p:nvPr/>
        </p:nvCxnSpPr>
        <p:spPr>
          <a:xfrm rot="5400000" flipH="1" flipV="1">
            <a:off x="4499516" y="5072787"/>
            <a:ext cx="1858465" cy="2048452"/>
          </a:xfrm>
          <a:prstGeom prst="bentConnector3">
            <a:avLst>
              <a:gd name="adj1" fmla="val -12300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6200000" flipH="1">
            <a:off x="4519938" y="2275976"/>
            <a:ext cx="1805819" cy="1808050"/>
          </a:xfrm>
          <a:prstGeom prst="bentConnector3">
            <a:avLst>
              <a:gd name="adj1" fmla="val -12659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507105" y="3376428"/>
            <a:ext cx="0" cy="2524654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77" idx="0"/>
          </p:cNvCxnSpPr>
          <p:nvPr/>
        </p:nvCxnSpPr>
        <p:spPr>
          <a:xfrm>
            <a:off x="4321457" y="3376855"/>
            <a:ext cx="0" cy="984601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4190455" y="4361456"/>
            <a:ext cx="262004" cy="5278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5348777" y="1486263"/>
            <a:ext cx="235880" cy="475229"/>
          </a:xfrm>
          <a:prstGeom prst="rect">
            <a:avLst/>
          </a:prstGeom>
        </p:spPr>
      </p:pic>
      <p:cxnSp>
        <p:nvCxnSpPr>
          <p:cNvPr id="83" name="Elbow Connector 82"/>
          <p:cNvCxnSpPr/>
          <p:nvPr/>
        </p:nvCxnSpPr>
        <p:spPr>
          <a:xfrm rot="5400000" flipH="1" flipV="1">
            <a:off x="4568057" y="1534968"/>
            <a:ext cx="553190" cy="931058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>
            <a:off x="5648157" y="1723878"/>
            <a:ext cx="983884" cy="2343744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/>
          <p:nvPr/>
        </p:nvCxnSpPr>
        <p:spPr>
          <a:xfrm>
            <a:off x="4960934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H="1">
            <a:off x="-1090449" y="4449633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>
            <a:off x="-1063938" y="475531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/>
          <p:cNvCxnSpPr/>
          <p:nvPr/>
        </p:nvCxnSpPr>
        <p:spPr>
          <a:xfrm flipH="1">
            <a:off x="977119" y="6476577"/>
            <a:ext cx="36501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H="1">
            <a:off x="6977015" y="4493635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/>
          <p:nvPr/>
        </p:nvCxnSpPr>
        <p:spPr>
          <a:xfrm>
            <a:off x="7003526" y="4799321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/>
          <p:cNvSpPr txBox="1"/>
          <p:nvPr/>
        </p:nvSpPr>
        <p:spPr>
          <a:xfrm>
            <a:off x="-1451876" y="4238146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-1451876" y="4553781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09" name="Straight Arrow Connector 208"/>
          <p:cNvCxnSpPr>
            <a:stCxn id="91" idx="6"/>
          </p:cNvCxnSpPr>
          <p:nvPr/>
        </p:nvCxnSpPr>
        <p:spPr>
          <a:xfrm>
            <a:off x="2441472" y="2820232"/>
            <a:ext cx="3415359" cy="139427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/>
          <p:cNvSpPr txBox="1"/>
          <p:nvPr/>
        </p:nvSpPr>
        <p:spPr>
          <a:xfrm>
            <a:off x="577905" y="2576903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4960934" y="6476577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676956" y="7854520"/>
            <a:ext cx="235880" cy="475229"/>
          </a:xfrm>
          <a:prstGeom prst="rect">
            <a:avLst/>
          </a:prstGeom>
        </p:spPr>
      </p:pic>
      <p:cxnSp>
        <p:nvCxnSpPr>
          <p:cNvPr id="235" name="Straight Arrow Connector 234"/>
          <p:cNvCxnSpPr/>
          <p:nvPr/>
        </p:nvCxnSpPr>
        <p:spPr>
          <a:xfrm>
            <a:off x="5334045" y="8108668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1690077" y="8193800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Antibiotic-Sensitive </a:t>
            </a:r>
          </a:p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8" name="TextBox 237"/>
          <p:cNvSpPr txBox="1"/>
          <p:nvPr/>
        </p:nvSpPr>
        <p:spPr>
          <a:xfrm>
            <a:off x="3448256" y="8196267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Antibiotic-Resistant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9" name="TextBox 238"/>
          <p:cNvSpPr txBox="1"/>
          <p:nvPr/>
        </p:nvSpPr>
        <p:spPr>
          <a:xfrm>
            <a:off x="6302" y="8317049"/>
            <a:ext cx="1555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Effect of Antibiotics</a:t>
            </a:r>
          </a:p>
        </p:txBody>
      </p:sp>
      <p:sp>
        <p:nvSpPr>
          <p:cNvPr id="240" name="TextBox 239"/>
          <p:cNvSpPr txBox="1"/>
          <p:nvPr/>
        </p:nvSpPr>
        <p:spPr>
          <a:xfrm>
            <a:off x="3735021" y="626631"/>
            <a:ext cx="3708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LIVESTOCK POPULATION</a:t>
            </a:r>
          </a:p>
        </p:txBody>
      </p:sp>
      <p:sp>
        <p:nvSpPr>
          <p:cNvPr id="304" name="TextBox 303"/>
          <p:cNvSpPr txBox="1"/>
          <p:nvPr/>
        </p:nvSpPr>
        <p:spPr>
          <a:xfrm>
            <a:off x="-929291" y="626631"/>
            <a:ext cx="3331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HUMAN POPULATION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278279" y="1994273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298199" y="2596933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571516" y="6256402"/>
            <a:ext cx="432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555891" y="7230930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5201392" y="1167132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· </a:t>
            </a:r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θ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866598" y="4437802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522148" y="4397170"/>
            <a:ext cx="502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φ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7307206" y="431562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307206" y="4617882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296793" y="628251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296793" y="723093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04" name="Straight Arrow Connector 103"/>
          <p:cNvCxnSpPr>
            <a:stCxn id="92" idx="6"/>
          </p:cNvCxnSpPr>
          <p:nvPr/>
        </p:nvCxnSpPr>
        <p:spPr>
          <a:xfrm flipV="1">
            <a:off x="2443270" y="4955466"/>
            <a:ext cx="3460037" cy="1522199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endCxn id="105" idx="2"/>
          </p:cNvCxnSpPr>
          <p:nvPr/>
        </p:nvCxnSpPr>
        <p:spPr>
          <a:xfrm flipV="1">
            <a:off x="452127" y="2826760"/>
            <a:ext cx="3402728" cy="1415984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endCxn id="96" idx="2"/>
          </p:cNvCxnSpPr>
          <p:nvPr/>
        </p:nvCxnSpPr>
        <p:spPr>
          <a:xfrm>
            <a:off x="434122" y="4917076"/>
            <a:ext cx="3420733" cy="155950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/>
          <p:cNvSpPr txBox="1"/>
          <p:nvPr/>
        </p:nvSpPr>
        <p:spPr>
          <a:xfrm>
            <a:off x="433930" y="3343554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65525" y="5624528"/>
            <a:ext cx="1079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5266967" y="5585201"/>
            <a:ext cx="105990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5378496" y="3343317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028086" y="3521939"/>
            <a:ext cx="5325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 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3669085" y="3521939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1839518" y="5234910"/>
            <a:ext cx="1069524" cy="7489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3192869" y="5380969"/>
            <a:ext cx="1069524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81" name="Straight Arrow Connector 180"/>
          <p:cNvCxnSpPr/>
          <p:nvPr/>
        </p:nvCxnSpPr>
        <p:spPr>
          <a:xfrm>
            <a:off x="5334045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>
            <a:off x="1996112" y="8110119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/>
          <p:cNvCxnSpPr/>
          <p:nvPr/>
        </p:nvCxnSpPr>
        <p:spPr>
          <a:xfrm>
            <a:off x="1996112" y="7917340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>
            <a:off x="3780343" y="8108668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3780343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272711" y="8206500"/>
            <a:ext cx="1183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Cross-Species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" name="Oval 1"/>
          <p:cNvSpPr/>
          <p:nvPr/>
        </p:nvSpPr>
        <p:spPr>
          <a:xfrm>
            <a:off x="-710205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H</a:t>
            </a:r>
          </a:p>
        </p:txBody>
      </p:sp>
      <p:sp>
        <p:nvSpPr>
          <p:cNvPr id="91" name="Oval 90"/>
          <p:cNvSpPr/>
          <p:nvPr/>
        </p:nvSpPr>
        <p:spPr>
          <a:xfrm>
            <a:off x="1342136" y="2270564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H</a:t>
            </a:r>
          </a:p>
        </p:txBody>
      </p:sp>
      <p:sp>
        <p:nvSpPr>
          <p:cNvPr id="92" name="Oval 91"/>
          <p:cNvSpPr/>
          <p:nvPr/>
        </p:nvSpPr>
        <p:spPr>
          <a:xfrm>
            <a:off x="1343934" y="5927997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RH</a:t>
            </a:r>
          </a:p>
        </p:txBody>
      </p:sp>
      <p:sp>
        <p:nvSpPr>
          <p:cNvPr id="96" name="Oval 95"/>
          <p:cNvSpPr/>
          <p:nvPr/>
        </p:nvSpPr>
        <p:spPr>
          <a:xfrm>
            <a:off x="3854855" y="5926909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RA</a:t>
            </a:r>
          </a:p>
        </p:txBody>
      </p:sp>
      <p:sp>
        <p:nvSpPr>
          <p:cNvPr id="105" name="Oval 104"/>
          <p:cNvSpPr/>
          <p:nvPr/>
        </p:nvSpPr>
        <p:spPr>
          <a:xfrm>
            <a:off x="3854855" y="2277092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A</a:t>
            </a:r>
          </a:p>
        </p:txBody>
      </p:sp>
      <p:sp>
        <p:nvSpPr>
          <p:cNvPr id="106" name="Oval 105"/>
          <p:cNvSpPr/>
          <p:nvPr/>
        </p:nvSpPr>
        <p:spPr>
          <a:xfrm>
            <a:off x="5903307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A</a:t>
            </a:r>
          </a:p>
        </p:txBody>
      </p:sp>
      <p:cxnSp>
        <p:nvCxnSpPr>
          <p:cNvPr id="189" name="Straight Arrow Connector 188"/>
          <p:cNvCxnSpPr/>
          <p:nvPr/>
        </p:nvCxnSpPr>
        <p:spPr>
          <a:xfrm>
            <a:off x="4320748" y="4888798"/>
            <a:ext cx="0" cy="968107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/>
          <p:nvPr/>
        </p:nvCxnSpPr>
        <p:spPr>
          <a:xfrm rot="10800000">
            <a:off x="975079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9455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4B5F42D-05FA-4D70-BA4C-E68D4DC51025}"/>
              </a:ext>
            </a:extLst>
          </p:cNvPr>
          <p:cNvSpPr/>
          <p:nvPr/>
        </p:nvSpPr>
        <p:spPr>
          <a:xfrm>
            <a:off x="-1655180" y="626631"/>
            <a:ext cx="9595413" cy="8028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536136" y="1992557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12" name="Straight Arrow Connector 11"/>
          <p:cNvCxnSpPr>
            <a:stCxn id="2" idx="7"/>
            <a:endCxn id="91" idx="3"/>
          </p:cNvCxnSpPr>
          <p:nvPr/>
        </p:nvCxnSpPr>
        <p:spPr>
          <a:xfrm flipV="1">
            <a:off x="228137" y="3208906"/>
            <a:ext cx="1274993" cy="1020532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2" idx="5"/>
            <a:endCxn id="92" idx="1"/>
          </p:cNvCxnSpPr>
          <p:nvPr/>
        </p:nvCxnSpPr>
        <p:spPr>
          <a:xfrm>
            <a:off x="228137" y="5006786"/>
            <a:ext cx="1276791" cy="1082205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91" idx="0"/>
            <a:endCxn id="2" idx="0"/>
          </p:cNvCxnSpPr>
          <p:nvPr/>
        </p:nvCxnSpPr>
        <p:spPr>
          <a:xfrm rot="16200000" flipH="1" flipV="1">
            <a:off x="-33306" y="2143333"/>
            <a:ext cx="1797880" cy="2052341"/>
          </a:xfrm>
          <a:prstGeom prst="bentConnector3">
            <a:avLst>
              <a:gd name="adj1" fmla="val -12715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92" idx="4"/>
            <a:endCxn id="2" idx="4"/>
          </p:cNvCxnSpPr>
          <p:nvPr/>
        </p:nvCxnSpPr>
        <p:spPr>
          <a:xfrm rot="5400000" flipH="1">
            <a:off x="-63244" y="5070488"/>
            <a:ext cx="1859553" cy="2054139"/>
          </a:xfrm>
          <a:prstGeom prst="bentConnector3">
            <a:avLst>
              <a:gd name="adj1" fmla="val -12293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cxnSpLocks/>
          </p:cNvCxnSpPr>
          <p:nvPr/>
        </p:nvCxnSpPr>
        <p:spPr>
          <a:xfrm flipH="1" flipV="1">
            <a:off x="4837609" y="3157455"/>
            <a:ext cx="1271104" cy="1014004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/>
          </p:cNvCxnSpPr>
          <p:nvPr/>
        </p:nvCxnSpPr>
        <p:spPr>
          <a:xfrm flipH="1">
            <a:off x="4793197" y="5061712"/>
            <a:ext cx="1271104" cy="108111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96" idx="4"/>
            <a:endCxn id="106" idx="4"/>
          </p:cNvCxnSpPr>
          <p:nvPr/>
        </p:nvCxnSpPr>
        <p:spPr>
          <a:xfrm rot="5400000" flipH="1" flipV="1">
            <a:off x="4499516" y="5072787"/>
            <a:ext cx="1858465" cy="2048452"/>
          </a:xfrm>
          <a:prstGeom prst="bentConnector3">
            <a:avLst>
              <a:gd name="adj1" fmla="val -12300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6200000" flipH="1">
            <a:off x="4519938" y="2275976"/>
            <a:ext cx="1805819" cy="1808050"/>
          </a:xfrm>
          <a:prstGeom prst="bentConnector3">
            <a:avLst>
              <a:gd name="adj1" fmla="val -12659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507105" y="3376428"/>
            <a:ext cx="0" cy="2524654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77" idx="0"/>
          </p:cNvCxnSpPr>
          <p:nvPr/>
        </p:nvCxnSpPr>
        <p:spPr>
          <a:xfrm>
            <a:off x="4321457" y="3376855"/>
            <a:ext cx="0" cy="984601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4190455" y="4361456"/>
            <a:ext cx="262004" cy="5278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5348777" y="1486263"/>
            <a:ext cx="235880" cy="475229"/>
          </a:xfrm>
          <a:prstGeom prst="rect">
            <a:avLst/>
          </a:prstGeom>
        </p:spPr>
      </p:pic>
      <p:cxnSp>
        <p:nvCxnSpPr>
          <p:cNvPr id="83" name="Elbow Connector 82"/>
          <p:cNvCxnSpPr/>
          <p:nvPr/>
        </p:nvCxnSpPr>
        <p:spPr>
          <a:xfrm rot="5400000" flipH="1" flipV="1">
            <a:off x="4568057" y="1534968"/>
            <a:ext cx="553190" cy="931058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>
            <a:off x="5648157" y="1723878"/>
            <a:ext cx="983884" cy="2343744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/>
          <p:nvPr/>
        </p:nvCxnSpPr>
        <p:spPr>
          <a:xfrm>
            <a:off x="4960934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H="1">
            <a:off x="-1090449" y="4449633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>
            <a:off x="-1063938" y="475531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/>
          <p:cNvCxnSpPr/>
          <p:nvPr/>
        </p:nvCxnSpPr>
        <p:spPr>
          <a:xfrm flipH="1">
            <a:off x="977119" y="6476577"/>
            <a:ext cx="36501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H="1">
            <a:off x="6977015" y="4493635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/>
          <p:nvPr/>
        </p:nvCxnSpPr>
        <p:spPr>
          <a:xfrm>
            <a:off x="7003526" y="4799321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/>
          <p:cNvSpPr txBox="1"/>
          <p:nvPr/>
        </p:nvSpPr>
        <p:spPr>
          <a:xfrm>
            <a:off x="-1451876" y="4238146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-1451876" y="4553781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09" name="Straight Arrow Connector 208"/>
          <p:cNvCxnSpPr>
            <a:stCxn id="91" idx="6"/>
          </p:cNvCxnSpPr>
          <p:nvPr/>
        </p:nvCxnSpPr>
        <p:spPr>
          <a:xfrm>
            <a:off x="2441472" y="2820232"/>
            <a:ext cx="3415359" cy="139427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/>
          <p:cNvSpPr txBox="1"/>
          <p:nvPr/>
        </p:nvSpPr>
        <p:spPr>
          <a:xfrm>
            <a:off x="577905" y="2576903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4960934" y="6476577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676956" y="7854520"/>
            <a:ext cx="235880" cy="475229"/>
          </a:xfrm>
          <a:prstGeom prst="rect">
            <a:avLst/>
          </a:prstGeom>
        </p:spPr>
      </p:pic>
      <p:cxnSp>
        <p:nvCxnSpPr>
          <p:cNvPr id="235" name="Straight Arrow Connector 234"/>
          <p:cNvCxnSpPr/>
          <p:nvPr/>
        </p:nvCxnSpPr>
        <p:spPr>
          <a:xfrm>
            <a:off x="5334045" y="8108668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1690077" y="8193800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Antibiotic-Sensitive </a:t>
            </a:r>
          </a:p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8" name="TextBox 237"/>
          <p:cNvSpPr txBox="1"/>
          <p:nvPr/>
        </p:nvSpPr>
        <p:spPr>
          <a:xfrm>
            <a:off x="3448256" y="8196267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Antibiotic-Resistant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9" name="TextBox 238"/>
          <p:cNvSpPr txBox="1"/>
          <p:nvPr/>
        </p:nvSpPr>
        <p:spPr>
          <a:xfrm>
            <a:off x="6302" y="8317049"/>
            <a:ext cx="1555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Effect of Antibiotics</a:t>
            </a:r>
          </a:p>
        </p:txBody>
      </p:sp>
      <p:sp>
        <p:nvSpPr>
          <p:cNvPr id="240" name="TextBox 239"/>
          <p:cNvSpPr txBox="1"/>
          <p:nvPr/>
        </p:nvSpPr>
        <p:spPr>
          <a:xfrm>
            <a:off x="3735021" y="626631"/>
            <a:ext cx="3708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LIVESTOCK POPULATION</a:t>
            </a:r>
          </a:p>
        </p:txBody>
      </p:sp>
      <p:sp>
        <p:nvSpPr>
          <p:cNvPr id="304" name="TextBox 303"/>
          <p:cNvSpPr txBox="1"/>
          <p:nvPr/>
        </p:nvSpPr>
        <p:spPr>
          <a:xfrm>
            <a:off x="-929291" y="626631"/>
            <a:ext cx="3331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HUMAN POPULATION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278279" y="1994273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298199" y="2596933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571516" y="6256402"/>
            <a:ext cx="432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555891" y="7230930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5201392" y="1167132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· </a:t>
            </a:r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θ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866598" y="4437802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522148" y="4397170"/>
            <a:ext cx="502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φ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307206" y="431562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307206" y="4617882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296793" y="628251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296793" y="723093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04" name="Straight Arrow Connector 103"/>
          <p:cNvCxnSpPr>
            <a:cxnSpLocks/>
            <a:stCxn id="92" idx="6"/>
          </p:cNvCxnSpPr>
          <p:nvPr/>
        </p:nvCxnSpPr>
        <p:spPr>
          <a:xfrm flipV="1">
            <a:off x="2443270" y="4778090"/>
            <a:ext cx="3413561" cy="1699575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endCxn id="105" idx="2"/>
          </p:cNvCxnSpPr>
          <p:nvPr/>
        </p:nvCxnSpPr>
        <p:spPr>
          <a:xfrm flipV="1">
            <a:off x="452127" y="2826760"/>
            <a:ext cx="3402728" cy="1415984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endCxn id="96" idx="2"/>
          </p:cNvCxnSpPr>
          <p:nvPr/>
        </p:nvCxnSpPr>
        <p:spPr>
          <a:xfrm>
            <a:off x="434122" y="4917076"/>
            <a:ext cx="3420733" cy="155950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/>
          <p:cNvSpPr txBox="1"/>
          <p:nvPr/>
        </p:nvSpPr>
        <p:spPr>
          <a:xfrm>
            <a:off x="433930" y="3343554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65525" y="5624528"/>
            <a:ext cx="1079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5392733" y="5650862"/>
            <a:ext cx="105990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910641" y="3470833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028086" y="3521939"/>
            <a:ext cx="5325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 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3669085" y="3521939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1839518" y="5234910"/>
            <a:ext cx="1069524" cy="7489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3146803" y="5334202"/>
            <a:ext cx="1069524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81" name="Straight Arrow Connector 180"/>
          <p:cNvCxnSpPr/>
          <p:nvPr/>
        </p:nvCxnSpPr>
        <p:spPr>
          <a:xfrm>
            <a:off x="5334045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>
            <a:off x="1996112" y="8110119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/>
          <p:cNvCxnSpPr/>
          <p:nvPr/>
        </p:nvCxnSpPr>
        <p:spPr>
          <a:xfrm>
            <a:off x="1996112" y="7917340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>
            <a:off x="3780343" y="8108668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3780343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272711" y="8206500"/>
            <a:ext cx="1183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Cross-Species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" name="Oval 1"/>
          <p:cNvSpPr/>
          <p:nvPr/>
        </p:nvSpPr>
        <p:spPr>
          <a:xfrm>
            <a:off x="-710205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H</a:t>
            </a:r>
          </a:p>
        </p:txBody>
      </p:sp>
      <p:sp>
        <p:nvSpPr>
          <p:cNvPr id="91" name="Oval 90"/>
          <p:cNvSpPr/>
          <p:nvPr/>
        </p:nvSpPr>
        <p:spPr>
          <a:xfrm>
            <a:off x="1342136" y="2270564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SH</a:t>
            </a:r>
          </a:p>
        </p:txBody>
      </p:sp>
      <p:sp>
        <p:nvSpPr>
          <p:cNvPr id="92" name="Oval 91"/>
          <p:cNvSpPr/>
          <p:nvPr/>
        </p:nvSpPr>
        <p:spPr>
          <a:xfrm>
            <a:off x="1343934" y="5927997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RH</a:t>
            </a:r>
          </a:p>
        </p:txBody>
      </p:sp>
      <p:sp>
        <p:nvSpPr>
          <p:cNvPr id="96" name="Oval 95"/>
          <p:cNvSpPr/>
          <p:nvPr/>
        </p:nvSpPr>
        <p:spPr>
          <a:xfrm>
            <a:off x="3854855" y="5926909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RA</a:t>
            </a:r>
          </a:p>
        </p:txBody>
      </p:sp>
      <p:sp>
        <p:nvSpPr>
          <p:cNvPr id="105" name="Oval 104"/>
          <p:cNvSpPr/>
          <p:nvPr/>
        </p:nvSpPr>
        <p:spPr>
          <a:xfrm>
            <a:off x="3854855" y="2277092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SA</a:t>
            </a:r>
          </a:p>
        </p:txBody>
      </p:sp>
      <p:sp>
        <p:nvSpPr>
          <p:cNvPr id="106" name="Oval 105"/>
          <p:cNvSpPr/>
          <p:nvPr/>
        </p:nvSpPr>
        <p:spPr>
          <a:xfrm>
            <a:off x="5903307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A</a:t>
            </a:r>
          </a:p>
        </p:txBody>
      </p:sp>
      <p:cxnSp>
        <p:nvCxnSpPr>
          <p:cNvPr id="189" name="Straight Arrow Connector 188"/>
          <p:cNvCxnSpPr/>
          <p:nvPr/>
        </p:nvCxnSpPr>
        <p:spPr>
          <a:xfrm>
            <a:off x="4320748" y="4888798"/>
            <a:ext cx="0" cy="968107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/>
          <p:nvPr/>
        </p:nvCxnSpPr>
        <p:spPr>
          <a:xfrm rot="10800000">
            <a:off x="975079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3383606-E78C-4298-804B-6ACD5292EBDD}"/>
              </a:ext>
            </a:extLst>
          </p:cNvPr>
          <p:cNvCxnSpPr/>
          <p:nvPr/>
        </p:nvCxnSpPr>
        <p:spPr>
          <a:xfrm flipH="1" flipV="1">
            <a:off x="4908840" y="3090090"/>
            <a:ext cx="1271104" cy="1014004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F9DF942-EBB1-4EED-9E19-A62CFEB92B6B}"/>
              </a:ext>
            </a:extLst>
          </p:cNvPr>
          <p:cNvCxnSpPr>
            <a:cxnSpLocks/>
          </p:cNvCxnSpPr>
          <p:nvPr/>
        </p:nvCxnSpPr>
        <p:spPr>
          <a:xfrm flipH="1">
            <a:off x="4876056" y="5121209"/>
            <a:ext cx="1271104" cy="108111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874C9D2-1DC0-44AE-AE4D-E27A598D2DED}"/>
              </a:ext>
            </a:extLst>
          </p:cNvPr>
          <p:cNvSpPr txBox="1"/>
          <p:nvPr/>
        </p:nvSpPr>
        <p:spPr>
          <a:xfrm>
            <a:off x="5353121" y="3149718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ζ</a:t>
            </a:r>
            <a:endParaRPr lang="en-GB" sz="1600" b="1" baseline="-25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D1624-0D5C-42EA-AE8D-6D9CA923172C}"/>
              </a:ext>
            </a:extLst>
          </p:cNvPr>
          <p:cNvSpPr txBox="1"/>
          <p:nvPr/>
        </p:nvSpPr>
        <p:spPr>
          <a:xfrm>
            <a:off x="4565937" y="5403336"/>
            <a:ext cx="8980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ζ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452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4B5F42D-05FA-4D70-BA4C-E68D4DC51025}"/>
              </a:ext>
            </a:extLst>
          </p:cNvPr>
          <p:cNvSpPr/>
          <p:nvPr/>
        </p:nvSpPr>
        <p:spPr>
          <a:xfrm>
            <a:off x="-1650904" y="626631"/>
            <a:ext cx="9595413" cy="8028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536136" y="1992557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12" name="Straight Arrow Connector 11"/>
          <p:cNvCxnSpPr>
            <a:stCxn id="2" idx="7"/>
            <a:endCxn id="91" idx="3"/>
          </p:cNvCxnSpPr>
          <p:nvPr/>
        </p:nvCxnSpPr>
        <p:spPr>
          <a:xfrm flipV="1">
            <a:off x="228137" y="3208906"/>
            <a:ext cx="1274993" cy="1020532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2" idx="5"/>
            <a:endCxn id="92" idx="1"/>
          </p:cNvCxnSpPr>
          <p:nvPr/>
        </p:nvCxnSpPr>
        <p:spPr>
          <a:xfrm>
            <a:off x="228137" y="5006786"/>
            <a:ext cx="1276791" cy="1082205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91" idx="0"/>
            <a:endCxn id="2" idx="0"/>
          </p:cNvCxnSpPr>
          <p:nvPr/>
        </p:nvCxnSpPr>
        <p:spPr>
          <a:xfrm rot="16200000" flipH="1" flipV="1">
            <a:off x="-33306" y="2143333"/>
            <a:ext cx="1797880" cy="2052341"/>
          </a:xfrm>
          <a:prstGeom prst="bentConnector3">
            <a:avLst>
              <a:gd name="adj1" fmla="val -12715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92" idx="4"/>
            <a:endCxn id="2" idx="4"/>
          </p:cNvCxnSpPr>
          <p:nvPr/>
        </p:nvCxnSpPr>
        <p:spPr>
          <a:xfrm rot="5400000" flipH="1">
            <a:off x="-63244" y="5070488"/>
            <a:ext cx="1859553" cy="2054139"/>
          </a:xfrm>
          <a:prstGeom prst="bentConnector3">
            <a:avLst>
              <a:gd name="adj1" fmla="val -12293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cxnSpLocks/>
          </p:cNvCxnSpPr>
          <p:nvPr/>
        </p:nvCxnSpPr>
        <p:spPr>
          <a:xfrm flipH="1" flipV="1">
            <a:off x="4837609" y="3157455"/>
            <a:ext cx="1271104" cy="1014004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/>
          </p:cNvCxnSpPr>
          <p:nvPr/>
        </p:nvCxnSpPr>
        <p:spPr>
          <a:xfrm flipH="1">
            <a:off x="4793197" y="5061712"/>
            <a:ext cx="1271104" cy="108111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96" idx="4"/>
            <a:endCxn id="106" idx="4"/>
          </p:cNvCxnSpPr>
          <p:nvPr/>
        </p:nvCxnSpPr>
        <p:spPr>
          <a:xfrm rot="5400000" flipH="1" flipV="1">
            <a:off x="4499516" y="5072787"/>
            <a:ext cx="1858465" cy="2048452"/>
          </a:xfrm>
          <a:prstGeom prst="bentConnector3">
            <a:avLst>
              <a:gd name="adj1" fmla="val -12300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6200000" flipH="1">
            <a:off x="4519938" y="2275976"/>
            <a:ext cx="1805819" cy="1808050"/>
          </a:xfrm>
          <a:prstGeom prst="bentConnector3">
            <a:avLst>
              <a:gd name="adj1" fmla="val -12659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507105" y="3376428"/>
            <a:ext cx="0" cy="2524654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77" idx="0"/>
          </p:cNvCxnSpPr>
          <p:nvPr/>
        </p:nvCxnSpPr>
        <p:spPr>
          <a:xfrm>
            <a:off x="4321457" y="3376855"/>
            <a:ext cx="0" cy="984601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4190455" y="4361456"/>
            <a:ext cx="262004" cy="5278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5348777" y="1486263"/>
            <a:ext cx="235880" cy="475229"/>
          </a:xfrm>
          <a:prstGeom prst="rect">
            <a:avLst/>
          </a:prstGeom>
        </p:spPr>
      </p:pic>
      <p:cxnSp>
        <p:nvCxnSpPr>
          <p:cNvPr id="83" name="Elbow Connector 82"/>
          <p:cNvCxnSpPr/>
          <p:nvPr/>
        </p:nvCxnSpPr>
        <p:spPr>
          <a:xfrm rot="5400000" flipH="1" flipV="1">
            <a:off x="4568057" y="1534968"/>
            <a:ext cx="553190" cy="931058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>
            <a:off x="5648157" y="1723878"/>
            <a:ext cx="983884" cy="2343744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/>
          <p:nvPr/>
        </p:nvCxnSpPr>
        <p:spPr>
          <a:xfrm>
            <a:off x="4960934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H="1">
            <a:off x="-1090449" y="4449633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>
            <a:off x="-1063938" y="475531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/>
          <p:cNvCxnSpPr/>
          <p:nvPr/>
        </p:nvCxnSpPr>
        <p:spPr>
          <a:xfrm flipH="1">
            <a:off x="977119" y="6476577"/>
            <a:ext cx="36501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H="1">
            <a:off x="6977015" y="4493635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/>
          <p:nvPr/>
        </p:nvCxnSpPr>
        <p:spPr>
          <a:xfrm>
            <a:off x="7003526" y="4799321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/>
          <p:cNvSpPr txBox="1"/>
          <p:nvPr/>
        </p:nvSpPr>
        <p:spPr>
          <a:xfrm>
            <a:off x="-1451876" y="4238146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-1451876" y="4553781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09" name="Straight Arrow Connector 208"/>
          <p:cNvCxnSpPr>
            <a:cxnSpLocks/>
            <a:stCxn id="91" idx="6"/>
          </p:cNvCxnSpPr>
          <p:nvPr/>
        </p:nvCxnSpPr>
        <p:spPr>
          <a:xfrm>
            <a:off x="2441472" y="2820232"/>
            <a:ext cx="3390604" cy="1703389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/>
          <p:cNvSpPr txBox="1"/>
          <p:nvPr/>
        </p:nvSpPr>
        <p:spPr>
          <a:xfrm>
            <a:off x="577905" y="2576903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4960934" y="6476577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676956" y="7854520"/>
            <a:ext cx="235880" cy="475229"/>
          </a:xfrm>
          <a:prstGeom prst="rect">
            <a:avLst/>
          </a:prstGeom>
        </p:spPr>
      </p:pic>
      <p:cxnSp>
        <p:nvCxnSpPr>
          <p:cNvPr id="235" name="Straight Arrow Connector 234"/>
          <p:cNvCxnSpPr/>
          <p:nvPr/>
        </p:nvCxnSpPr>
        <p:spPr>
          <a:xfrm>
            <a:off x="5334045" y="8108668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1763815" y="8193800"/>
            <a:ext cx="1587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Antibiotic-Sensitive </a:t>
            </a:r>
          </a:p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38" name="TextBox 237"/>
          <p:cNvSpPr txBox="1"/>
          <p:nvPr/>
        </p:nvSpPr>
        <p:spPr>
          <a:xfrm>
            <a:off x="3514780" y="8196267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Antibiotic-Resistant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39" name="TextBox 238"/>
          <p:cNvSpPr txBox="1"/>
          <p:nvPr/>
        </p:nvSpPr>
        <p:spPr>
          <a:xfrm>
            <a:off x="6302" y="8317049"/>
            <a:ext cx="1555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Effect of Antibiotics</a:t>
            </a:r>
          </a:p>
        </p:txBody>
      </p:sp>
      <p:sp>
        <p:nvSpPr>
          <p:cNvPr id="240" name="TextBox 239"/>
          <p:cNvSpPr txBox="1"/>
          <p:nvPr/>
        </p:nvSpPr>
        <p:spPr>
          <a:xfrm>
            <a:off x="3735021" y="626631"/>
            <a:ext cx="3708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LIVESTOCK POPULATION</a:t>
            </a:r>
          </a:p>
        </p:txBody>
      </p:sp>
      <p:sp>
        <p:nvSpPr>
          <p:cNvPr id="304" name="TextBox 303"/>
          <p:cNvSpPr txBox="1"/>
          <p:nvPr/>
        </p:nvSpPr>
        <p:spPr>
          <a:xfrm>
            <a:off x="-929291" y="626631"/>
            <a:ext cx="3331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HUMAN POPULATION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278279" y="1994273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298199" y="2596933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571516" y="6256402"/>
            <a:ext cx="432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555891" y="7230930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5272874" y="1142056"/>
            <a:ext cx="40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τκ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866598" y="4437802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522148" y="4397170"/>
            <a:ext cx="502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φ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307206" y="431562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307206" y="4617882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296793" y="628251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296793" y="723093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04" name="Straight Arrow Connector 103"/>
          <p:cNvCxnSpPr>
            <a:cxnSpLocks/>
            <a:stCxn id="92" idx="6"/>
          </p:cNvCxnSpPr>
          <p:nvPr/>
        </p:nvCxnSpPr>
        <p:spPr>
          <a:xfrm flipV="1">
            <a:off x="2443270" y="4710006"/>
            <a:ext cx="3372837" cy="1767659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cxnSpLocks/>
            <a:endCxn id="105" idx="2"/>
          </p:cNvCxnSpPr>
          <p:nvPr/>
        </p:nvCxnSpPr>
        <p:spPr>
          <a:xfrm flipV="1">
            <a:off x="472408" y="2826760"/>
            <a:ext cx="3382447" cy="1707981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cxnSpLocks/>
            <a:endCxn id="96" idx="2"/>
          </p:cNvCxnSpPr>
          <p:nvPr/>
        </p:nvCxnSpPr>
        <p:spPr>
          <a:xfrm>
            <a:off x="491714" y="4839667"/>
            <a:ext cx="3363141" cy="163691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/>
          <p:cNvSpPr txBox="1"/>
          <p:nvPr/>
        </p:nvSpPr>
        <p:spPr>
          <a:xfrm>
            <a:off x="433930" y="3343554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65525" y="5624528"/>
            <a:ext cx="9479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4633358" y="5237643"/>
            <a:ext cx="1099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910641" y="3470833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1979246" y="3696272"/>
            <a:ext cx="5325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 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3421324" y="3548491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1727567" y="5138481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3146802" y="5305828"/>
            <a:ext cx="926857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81" name="Straight Arrow Connector 180"/>
          <p:cNvCxnSpPr/>
          <p:nvPr/>
        </p:nvCxnSpPr>
        <p:spPr>
          <a:xfrm>
            <a:off x="5334045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>
            <a:off x="1996112" y="8110119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/>
          <p:cNvCxnSpPr/>
          <p:nvPr/>
        </p:nvCxnSpPr>
        <p:spPr>
          <a:xfrm>
            <a:off x="1996112" y="7917340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>
            <a:off x="3780343" y="8108668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3780343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272711" y="8206500"/>
            <a:ext cx="1183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Cross-Species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" name="Oval 1"/>
          <p:cNvSpPr/>
          <p:nvPr/>
        </p:nvSpPr>
        <p:spPr>
          <a:xfrm>
            <a:off x="-710205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H</a:t>
            </a:r>
          </a:p>
        </p:txBody>
      </p:sp>
      <p:sp>
        <p:nvSpPr>
          <p:cNvPr id="91" name="Oval 90"/>
          <p:cNvSpPr/>
          <p:nvPr/>
        </p:nvSpPr>
        <p:spPr>
          <a:xfrm>
            <a:off x="1342136" y="2270564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SH</a:t>
            </a:r>
          </a:p>
        </p:txBody>
      </p:sp>
      <p:sp>
        <p:nvSpPr>
          <p:cNvPr id="92" name="Oval 91"/>
          <p:cNvSpPr/>
          <p:nvPr/>
        </p:nvSpPr>
        <p:spPr>
          <a:xfrm>
            <a:off x="1343934" y="5927997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RH</a:t>
            </a:r>
          </a:p>
        </p:txBody>
      </p:sp>
      <p:sp>
        <p:nvSpPr>
          <p:cNvPr id="96" name="Oval 95"/>
          <p:cNvSpPr/>
          <p:nvPr/>
        </p:nvSpPr>
        <p:spPr>
          <a:xfrm>
            <a:off x="3854855" y="5926909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RA</a:t>
            </a:r>
          </a:p>
        </p:txBody>
      </p:sp>
      <p:sp>
        <p:nvSpPr>
          <p:cNvPr id="105" name="Oval 104"/>
          <p:cNvSpPr/>
          <p:nvPr/>
        </p:nvSpPr>
        <p:spPr>
          <a:xfrm>
            <a:off x="3854855" y="2277092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SA</a:t>
            </a:r>
          </a:p>
        </p:txBody>
      </p:sp>
      <p:sp>
        <p:nvSpPr>
          <p:cNvPr id="106" name="Oval 105"/>
          <p:cNvSpPr/>
          <p:nvPr/>
        </p:nvSpPr>
        <p:spPr>
          <a:xfrm>
            <a:off x="5903307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latin typeface="Yu Gothic" panose="020B0400000000000000" pitchFamily="34" charset="-128"/>
                <a:ea typeface="Yu Gothic" panose="020B0400000000000000" pitchFamily="34" charset="-128"/>
              </a:rPr>
              <a:t>A</a:t>
            </a:r>
          </a:p>
        </p:txBody>
      </p:sp>
      <p:cxnSp>
        <p:nvCxnSpPr>
          <p:cNvPr id="189" name="Straight Arrow Connector 188"/>
          <p:cNvCxnSpPr/>
          <p:nvPr/>
        </p:nvCxnSpPr>
        <p:spPr>
          <a:xfrm>
            <a:off x="4320748" y="4888798"/>
            <a:ext cx="0" cy="968107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/>
          <p:nvPr/>
        </p:nvCxnSpPr>
        <p:spPr>
          <a:xfrm rot="10800000">
            <a:off x="975079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3383606-E78C-4298-804B-6ACD5292EBDD}"/>
              </a:ext>
            </a:extLst>
          </p:cNvPr>
          <p:cNvCxnSpPr/>
          <p:nvPr/>
        </p:nvCxnSpPr>
        <p:spPr>
          <a:xfrm flipH="1" flipV="1">
            <a:off x="4908840" y="3090090"/>
            <a:ext cx="1271104" cy="1014004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F9DF942-EBB1-4EED-9E19-A62CFEB92B6B}"/>
              </a:ext>
            </a:extLst>
          </p:cNvPr>
          <p:cNvCxnSpPr>
            <a:cxnSpLocks/>
          </p:cNvCxnSpPr>
          <p:nvPr/>
        </p:nvCxnSpPr>
        <p:spPr>
          <a:xfrm flipH="1">
            <a:off x="4876056" y="5121209"/>
            <a:ext cx="1271104" cy="108111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874C9D2-1DC0-44AE-AE4D-E27A598D2DED}"/>
                  </a:ext>
                </a:extLst>
              </p:cNvPr>
              <p:cNvSpPr txBox="1"/>
              <p:nvPr/>
            </p:nvSpPr>
            <p:spPr>
              <a:xfrm>
                <a:off x="5427131" y="3087623"/>
                <a:ext cx="412292" cy="4467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l-GR" sz="1600" b="1" i="1" smtClean="0">
                            <a:latin typeface="Cambria Math" panose="02040503050406030204" pitchFamily="18" charset="0"/>
                            <a:ea typeface="Yu Gothic UI Semibold" panose="020B0700000000000000" pitchFamily="34" charset="-128"/>
                          </a:rPr>
                        </m:ctrlPr>
                      </m:fPr>
                      <m:num>
                        <m:r>
                          <a:rPr lang="en-GB" sz="1600" b="1" i="1" smtClean="0">
                            <a:latin typeface="Cambria Math" panose="02040503050406030204" pitchFamily="18" charset="0"/>
                            <a:ea typeface="Yu Gothic UI Semibold" panose="020B0700000000000000" pitchFamily="34" charset="-128"/>
                          </a:rPr>
                          <m:t>𝟏</m:t>
                        </m:r>
                      </m:num>
                      <m:den>
                        <m:r>
                          <a:rPr lang="en-GB" sz="1600" b="1" i="1" smtClean="0">
                            <a:latin typeface="Cambria Math" panose="02040503050406030204" pitchFamily="18" charset="0"/>
                            <a:ea typeface="Yu Gothic UI Semibold" panose="020B0700000000000000" pitchFamily="34" charset="-128"/>
                          </a:rPr>
                          <m:t>𝟐</m:t>
                        </m:r>
                      </m:den>
                    </m:f>
                    <m:r>
                      <a:rPr lang="en-GB" sz="1600" b="1" i="0" smtClean="0">
                        <a:latin typeface="Cambria Math" panose="02040503050406030204" pitchFamily="18" charset="0"/>
                        <a:ea typeface="Yu Gothic UI Semibold" panose="020B0700000000000000" pitchFamily="34" charset="-128"/>
                      </a:rPr>
                      <m:t> </m:t>
                    </m:r>
                  </m:oMath>
                </a14:m>
                <a:r>
                  <a:rPr lang="el-GR" sz="1600" b="1" dirty="0"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ζ</a:t>
                </a:r>
                <a:endParaRPr lang="en-GB" sz="1600" b="1" baseline="-25000" dirty="0">
                  <a:latin typeface="Yu Gothic UI Semibold" panose="020B0700000000000000" pitchFamily="34" charset="-128"/>
                  <a:ea typeface="Yu Gothic UI Semibold" panose="020B0700000000000000" pitchFamily="34" charset="-128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874C9D2-1DC0-44AE-AE4D-E27A598D2D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7131" y="3087623"/>
                <a:ext cx="412292" cy="446789"/>
              </a:xfrm>
              <a:prstGeom prst="rect">
                <a:avLst/>
              </a:prstGeom>
              <a:blipFill>
                <a:blip r:embed="rId3"/>
                <a:stretch>
                  <a:fillRect r="-7353" b="-270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4BD1624-0D5C-42EA-AE8D-6D9CA923172C}"/>
                  </a:ext>
                </a:extLst>
              </p:cNvPr>
              <p:cNvSpPr txBox="1"/>
              <p:nvPr/>
            </p:nvSpPr>
            <p:spPr>
              <a:xfrm>
                <a:off x="5359326" y="5754309"/>
                <a:ext cx="910827" cy="4467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l-GR" sz="1600" b="1" i="1" smtClean="0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Yu Gothic UI Semibold" panose="020B0700000000000000" pitchFamily="34" charset="-128"/>
                          </a:rPr>
                        </m:ctrlPr>
                      </m:fPr>
                      <m:num>
                        <m:r>
                          <a:rPr lang="en-GB" sz="1600" b="1" i="1" smtClean="0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Yu Gothic UI Semibold" panose="020B0700000000000000" pitchFamily="34" charset="-128"/>
                          </a:rPr>
                          <m:t>𝟏</m:t>
                        </m:r>
                      </m:num>
                      <m:den>
                        <m:r>
                          <a:rPr lang="en-GB" sz="1600" b="1" i="1" smtClean="0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Yu Gothic UI Semibold" panose="020B0700000000000000" pitchFamily="34" charset="-128"/>
                          </a:rPr>
                          <m:t>𝟐</m:t>
                        </m:r>
                      </m:den>
                    </m:f>
                  </m:oMath>
                </a14:m>
                <a:r>
                  <a:rPr lang="en-GB" sz="1600" b="1" dirty="0">
                    <a:solidFill>
                      <a:schemeClr val="accent2">
                        <a:lumMod val="75000"/>
                      </a:schemeClr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 (1-</a:t>
                </a:r>
                <a:r>
                  <a:rPr lang="el-GR" sz="1600" b="1" dirty="0">
                    <a:solidFill>
                      <a:schemeClr val="accent2">
                        <a:lumMod val="75000"/>
                      </a:schemeClr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α</a:t>
                </a:r>
                <a:r>
                  <a:rPr lang="en-GB" sz="1600" b="1" dirty="0">
                    <a:solidFill>
                      <a:schemeClr val="accent2">
                        <a:lumMod val="75000"/>
                      </a:schemeClr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)</a:t>
                </a:r>
                <a:r>
                  <a:rPr lang="el-GR" sz="1600" b="1" dirty="0">
                    <a:solidFill>
                      <a:schemeClr val="accent2">
                        <a:lumMod val="75000"/>
                      </a:schemeClr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ζ</a:t>
                </a:r>
                <a:r>
                  <a:rPr lang="en-GB" sz="1600" b="1" dirty="0">
                    <a:solidFill>
                      <a:schemeClr val="accent2">
                        <a:lumMod val="75000"/>
                      </a:schemeClr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 </a:t>
                </a:r>
                <a:endParaRPr lang="en-GB" sz="1600" b="1" baseline="-25000" dirty="0">
                  <a:solidFill>
                    <a:schemeClr val="accent2">
                      <a:lumMod val="75000"/>
                    </a:schemeClr>
                  </a:solidFill>
                  <a:latin typeface="Yu Gothic UI Semibold" panose="020B0700000000000000" pitchFamily="34" charset="-128"/>
                  <a:ea typeface="Yu Gothic UI Semibold" panose="020B0700000000000000" pitchFamily="34" charset="-128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4BD1624-0D5C-42EA-AE8D-6D9CA9231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9326" y="5754309"/>
                <a:ext cx="910827" cy="446789"/>
              </a:xfrm>
              <a:prstGeom prst="rect">
                <a:avLst/>
              </a:prstGeom>
              <a:blipFill>
                <a:blip r:embed="rId4"/>
                <a:stretch>
                  <a:fillRect b="-411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7874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4B5F42D-05FA-4D70-BA4C-E68D4DC51025}"/>
              </a:ext>
            </a:extLst>
          </p:cNvPr>
          <p:cNvSpPr/>
          <p:nvPr/>
        </p:nvSpPr>
        <p:spPr>
          <a:xfrm>
            <a:off x="-1650904" y="626631"/>
            <a:ext cx="9595413" cy="8028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i="1"/>
          </a:p>
        </p:txBody>
      </p:sp>
      <p:sp>
        <p:nvSpPr>
          <p:cNvPr id="4" name="TextBox 3"/>
          <p:cNvSpPr txBox="1"/>
          <p:nvPr/>
        </p:nvSpPr>
        <p:spPr>
          <a:xfrm>
            <a:off x="536136" y="1992557"/>
            <a:ext cx="34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r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12" name="Straight Arrow Connector 11"/>
          <p:cNvCxnSpPr>
            <a:stCxn id="2" idx="7"/>
            <a:endCxn id="91" idx="3"/>
          </p:cNvCxnSpPr>
          <p:nvPr/>
        </p:nvCxnSpPr>
        <p:spPr>
          <a:xfrm flipV="1">
            <a:off x="228137" y="3208906"/>
            <a:ext cx="1274993" cy="1020532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2" idx="5"/>
            <a:endCxn id="92" idx="1"/>
          </p:cNvCxnSpPr>
          <p:nvPr/>
        </p:nvCxnSpPr>
        <p:spPr>
          <a:xfrm>
            <a:off x="228137" y="5006786"/>
            <a:ext cx="1276791" cy="1082205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91" idx="0"/>
            <a:endCxn id="2" idx="0"/>
          </p:cNvCxnSpPr>
          <p:nvPr/>
        </p:nvCxnSpPr>
        <p:spPr>
          <a:xfrm rot="16200000" flipH="1" flipV="1">
            <a:off x="-33306" y="2143333"/>
            <a:ext cx="1797880" cy="2052341"/>
          </a:xfrm>
          <a:prstGeom prst="bentConnector3">
            <a:avLst>
              <a:gd name="adj1" fmla="val -12715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92" idx="4"/>
            <a:endCxn id="2" idx="4"/>
          </p:cNvCxnSpPr>
          <p:nvPr/>
        </p:nvCxnSpPr>
        <p:spPr>
          <a:xfrm rot="5400000" flipH="1">
            <a:off x="-63244" y="5070488"/>
            <a:ext cx="1859553" cy="2054139"/>
          </a:xfrm>
          <a:prstGeom prst="bentConnector3">
            <a:avLst>
              <a:gd name="adj1" fmla="val -12293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cxnSpLocks/>
          </p:cNvCxnSpPr>
          <p:nvPr/>
        </p:nvCxnSpPr>
        <p:spPr>
          <a:xfrm flipH="1" flipV="1">
            <a:off x="4837609" y="3157455"/>
            <a:ext cx="1271104" cy="1014004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/>
          </p:cNvCxnSpPr>
          <p:nvPr/>
        </p:nvCxnSpPr>
        <p:spPr>
          <a:xfrm flipH="1">
            <a:off x="4793197" y="5061712"/>
            <a:ext cx="1271104" cy="108111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96" idx="4"/>
            <a:endCxn id="106" idx="4"/>
          </p:cNvCxnSpPr>
          <p:nvPr/>
        </p:nvCxnSpPr>
        <p:spPr>
          <a:xfrm rot="5400000" flipH="1" flipV="1">
            <a:off x="4499516" y="5072787"/>
            <a:ext cx="1858465" cy="2048452"/>
          </a:xfrm>
          <a:prstGeom prst="bentConnector3">
            <a:avLst>
              <a:gd name="adj1" fmla="val -12300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6200000" flipH="1">
            <a:off x="4519938" y="2275976"/>
            <a:ext cx="1805819" cy="1808050"/>
          </a:xfrm>
          <a:prstGeom prst="bentConnector3">
            <a:avLst>
              <a:gd name="adj1" fmla="val -12659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507105" y="3376428"/>
            <a:ext cx="0" cy="2524654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77" idx="0"/>
          </p:cNvCxnSpPr>
          <p:nvPr/>
        </p:nvCxnSpPr>
        <p:spPr>
          <a:xfrm>
            <a:off x="4321457" y="3376855"/>
            <a:ext cx="0" cy="984601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4190455" y="4361456"/>
            <a:ext cx="262004" cy="5278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5348777" y="1486263"/>
            <a:ext cx="235880" cy="475229"/>
          </a:xfrm>
          <a:prstGeom prst="rect">
            <a:avLst/>
          </a:prstGeom>
        </p:spPr>
      </p:pic>
      <p:cxnSp>
        <p:nvCxnSpPr>
          <p:cNvPr id="83" name="Elbow Connector 82"/>
          <p:cNvCxnSpPr/>
          <p:nvPr/>
        </p:nvCxnSpPr>
        <p:spPr>
          <a:xfrm rot="5400000" flipH="1" flipV="1">
            <a:off x="4568057" y="1534968"/>
            <a:ext cx="553190" cy="931058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>
            <a:off x="5648157" y="1723878"/>
            <a:ext cx="983884" cy="2343744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/>
          <p:nvPr/>
        </p:nvCxnSpPr>
        <p:spPr>
          <a:xfrm>
            <a:off x="4960934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H="1">
            <a:off x="-1090449" y="4449633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>
            <a:off x="-1063938" y="475531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/>
          <p:cNvCxnSpPr/>
          <p:nvPr/>
        </p:nvCxnSpPr>
        <p:spPr>
          <a:xfrm flipH="1">
            <a:off x="977119" y="6476577"/>
            <a:ext cx="36501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H="1">
            <a:off x="6977015" y="4493635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/>
          <p:nvPr/>
        </p:nvCxnSpPr>
        <p:spPr>
          <a:xfrm>
            <a:off x="7003526" y="4799321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/>
          <p:cNvSpPr txBox="1"/>
          <p:nvPr/>
        </p:nvSpPr>
        <p:spPr>
          <a:xfrm>
            <a:off x="-1431036" y="4238146"/>
            <a:ext cx="386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µ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-1431036" y="4553781"/>
            <a:ext cx="386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µ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220" name="TextBox 219"/>
          <p:cNvSpPr txBox="1"/>
          <p:nvPr/>
        </p:nvSpPr>
        <p:spPr>
          <a:xfrm>
            <a:off x="598745" y="2576903"/>
            <a:ext cx="386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µ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4960934" y="6476577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666861" y="7839353"/>
            <a:ext cx="235880" cy="475229"/>
          </a:xfrm>
          <a:prstGeom prst="rect">
            <a:avLst/>
          </a:prstGeom>
        </p:spPr>
      </p:pic>
      <p:cxnSp>
        <p:nvCxnSpPr>
          <p:cNvPr id="235" name="Straight Arrow Connector 234"/>
          <p:cNvCxnSpPr/>
          <p:nvPr/>
        </p:nvCxnSpPr>
        <p:spPr>
          <a:xfrm>
            <a:off x="5334045" y="8108668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1825338" y="8193800"/>
            <a:ext cx="1464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ea typeface="Yu Gothic UI Semibold" panose="020B0700000000000000" pitchFamily="34" charset="-128"/>
              </a:rPr>
              <a:t>Antibiotic-Sensitive </a:t>
            </a:r>
          </a:p>
          <a:p>
            <a:pPr algn="ctr"/>
            <a:r>
              <a:rPr lang="en-GB" sz="1200" b="1" dirty="0"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38" name="TextBox 237"/>
          <p:cNvSpPr txBox="1"/>
          <p:nvPr/>
        </p:nvSpPr>
        <p:spPr>
          <a:xfrm>
            <a:off x="3578227" y="8196267"/>
            <a:ext cx="1474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Antibiotic-Resistant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39" name="TextBox 238"/>
          <p:cNvSpPr txBox="1"/>
          <p:nvPr/>
        </p:nvSpPr>
        <p:spPr>
          <a:xfrm>
            <a:off x="105692" y="8317049"/>
            <a:ext cx="14332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Effect of Antibiotics</a:t>
            </a:r>
          </a:p>
        </p:txBody>
      </p:sp>
      <p:sp>
        <p:nvSpPr>
          <p:cNvPr id="240" name="TextBox 239"/>
          <p:cNvSpPr txBox="1"/>
          <p:nvPr/>
        </p:nvSpPr>
        <p:spPr>
          <a:xfrm>
            <a:off x="3735021" y="626631"/>
            <a:ext cx="32946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LIVESTOCK POPULATION</a:t>
            </a:r>
          </a:p>
        </p:txBody>
      </p:sp>
      <p:sp>
        <p:nvSpPr>
          <p:cNvPr id="304" name="TextBox 303"/>
          <p:cNvSpPr txBox="1"/>
          <p:nvPr/>
        </p:nvSpPr>
        <p:spPr>
          <a:xfrm>
            <a:off x="-929291" y="626631"/>
            <a:ext cx="29770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HUMAN POPULATION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278279" y="1994273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i="1" dirty="0" err="1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r</a:t>
            </a:r>
            <a:r>
              <a:rPr lang="en-GB" sz="1600" b="1" i="1" baseline="-25000" dirty="0" err="1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A</a:t>
            </a:r>
            <a:endParaRPr lang="en-GB" sz="1600" b="1" i="1" baseline="-25000" dirty="0">
              <a:solidFill>
                <a:schemeClr val="accent5">
                  <a:lumMod val="75000"/>
                </a:schemeClr>
              </a:solidFill>
              <a:ea typeface="Yu Gothic UI Semibold" panose="020B0700000000000000" pitchFamily="34" charset="-128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314229" y="2596933"/>
            <a:ext cx="381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µ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571516" y="6256402"/>
            <a:ext cx="432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µ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555891" y="7230930"/>
            <a:ext cx="34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r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5272874" y="1142056"/>
            <a:ext cx="3626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τκ</a:t>
            </a:r>
            <a:endParaRPr lang="en-GB" sz="1600" b="1" i="1" dirty="0">
              <a:solidFill>
                <a:schemeClr val="accent5">
                  <a:lumMod val="75000"/>
                </a:schemeClr>
              </a:solidFill>
              <a:ea typeface="Yu Gothic UI Semibold" panose="020B0700000000000000" pitchFamily="34" charset="-128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876537" y="4437802"/>
            <a:ext cx="2648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τ</a:t>
            </a:r>
            <a:endParaRPr lang="en-GB" sz="1600" b="1" i="1" baseline="-25000" dirty="0">
              <a:solidFill>
                <a:schemeClr val="accent5">
                  <a:lumMod val="75000"/>
                </a:schemeClr>
              </a:solidFill>
              <a:ea typeface="Yu Gothic UI Semibold" panose="020B0700000000000000" pitchFamily="34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513829" y="4436530"/>
            <a:ext cx="502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φ</a:t>
            </a:r>
            <a:endParaRPr lang="en-GB" sz="1600" b="1" i="1" baseline="-25000" dirty="0">
              <a:solidFill>
                <a:schemeClr val="accent5">
                  <a:lumMod val="75000"/>
                </a:schemeClr>
              </a:solidFill>
              <a:ea typeface="Yu Gothic UI Semibold" panose="020B0700000000000000" pitchFamily="34" charset="-128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323236" y="4315624"/>
            <a:ext cx="381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µ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323236" y="4617882"/>
            <a:ext cx="381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µ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312823" y="6282514"/>
            <a:ext cx="381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i="1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µ</a:t>
            </a:r>
            <a:r>
              <a:rPr lang="en-GB" sz="1600" b="1" i="1" baseline="-25000" dirty="0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296793" y="723093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i="1" dirty="0" err="1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r</a:t>
            </a:r>
            <a:r>
              <a:rPr lang="en-GB" sz="1600" b="1" i="1" baseline="-25000" dirty="0" err="1">
                <a:solidFill>
                  <a:schemeClr val="accent5">
                    <a:lumMod val="75000"/>
                  </a:schemeClr>
                </a:solidFill>
                <a:ea typeface="Yu Gothic UI Semibold" panose="020B0700000000000000" pitchFamily="34" charset="-128"/>
              </a:rPr>
              <a:t>A</a:t>
            </a:r>
            <a:endParaRPr lang="en-GB" sz="1600" b="1" i="1" baseline="-25000" dirty="0">
              <a:solidFill>
                <a:schemeClr val="accent5">
                  <a:lumMod val="75000"/>
                </a:schemeClr>
              </a:solidFill>
              <a:ea typeface="Yu Gothic UI Semibold" panose="020B0700000000000000" pitchFamily="34" charset="-128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433930" y="3343554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i="1" dirty="0">
                <a:ea typeface="Yu Gothic UI Semibold" panose="020B0700000000000000" pitchFamily="34" charset="-128"/>
              </a:rPr>
              <a:t>β</a:t>
            </a:r>
            <a:r>
              <a:rPr lang="en-GB" sz="1600" b="1" i="1" baseline="-25000" dirty="0"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65525" y="5624528"/>
            <a:ext cx="9479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(1-</a:t>
            </a:r>
            <a:r>
              <a:rPr lang="el-GR" sz="1600" b="1" i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)</a:t>
            </a:r>
            <a:r>
              <a:rPr lang="el-GR" sz="1600" b="1" i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β</a:t>
            </a:r>
            <a:r>
              <a:rPr lang="en-GB" sz="1600" b="1" i="1" baseline="-25000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4951048" y="4979495"/>
            <a:ext cx="1099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(1-</a:t>
            </a:r>
            <a:r>
              <a:rPr lang="el-GR" sz="1600" b="1" i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)</a:t>
            </a:r>
            <a:r>
              <a:rPr lang="el-GR" sz="1600" b="1" i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β</a:t>
            </a:r>
            <a:r>
              <a:rPr lang="en-GB" sz="1600" b="1" i="1" baseline="-25000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5378349" y="3825022"/>
            <a:ext cx="463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i="1" dirty="0">
                <a:ea typeface="Yu Gothic UI Semibold" panose="020B0700000000000000" pitchFamily="34" charset="-128"/>
              </a:rPr>
              <a:t>β</a:t>
            </a:r>
            <a:r>
              <a:rPr lang="en-GB" sz="1600" b="1" i="1" baseline="-25000" dirty="0"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077452" y="3898345"/>
            <a:ext cx="4972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i="1" dirty="0">
                <a:ea typeface="Yu Gothic UI Semibold" panose="020B0700000000000000" pitchFamily="34" charset="-128"/>
              </a:rPr>
              <a:t>β</a:t>
            </a:r>
            <a:r>
              <a:rPr lang="en-GB" sz="1600" b="1" i="1" baseline="-25000" dirty="0">
                <a:ea typeface="Yu Gothic UI Semibold" panose="020B0700000000000000" pitchFamily="34" charset="-128"/>
              </a:rPr>
              <a:t>HA 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3467266" y="3772788"/>
            <a:ext cx="466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i="1" dirty="0">
                <a:ea typeface="Yu Gothic UI Semibold" panose="020B0700000000000000" pitchFamily="34" charset="-128"/>
              </a:rPr>
              <a:t>β</a:t>
            </a:r>
            <a:r>
              <a:rPr lang="en-GB" sz="1600" b="1" i="1" baseline="-25000" dirty="0">
                <a:ea typeface="Yu Gothic UI Semibold" panose="020B0700000000000000" pitchFamily="34" charset="-128"/>
              </a:rPr>
              <a:t>AH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1874323" y="5189352"/>
            <a:ext cx="8835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(1-</a:t>
            </a:r>
            <a:r>
              <a:rPr lang="el-GR" sz="1600" b="1" i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)</a:t>
            </a:r>
            <a:r>
              <a:rPr lang="el-GR" sz="1600" b="1" i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β</a:t>
            </a:r>
            <a:r>
              <a:rPr lang="en-GB" sz="1600" b="1" i="1" baseline="-25000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HA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3170575" y="5038920"/>
            <a:ext cx="883575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(1-</a:t>
            </a:r>
            <a:r>
              <a:rPr lang="el-GR" sz="1600" b="1" i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)</a:t>
            </a:r>
            <a:r>
              <a:rPr lang="el-GR" sz="1600" b="1" i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β</a:t>
            </a:r>
            <a:r>
              <a:rPr lang="en-GB" sz="1600" b="1" i="1" baseline="-25000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AH</a:t>
            </a:r>
            <a:endParaRPr lang="en-GB" sz="1600" b="1" i="1" dirty="0">
              <a:solidFill>
                <a:schemeClr val="accent5">
                  <a:lumMod val="75000"/>
                </a:schemeClr>
              </a:solidFill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ea typeface="Yu Gothic UI Semibold" panose="020B0700000000000000" pitchFamily="34" charset="-128"/>
            </a:endParaRPr>
          </a:p>
        </p:txBody>
      </p:sp>
      <p:cxnSp>
        <p:nvCxnSpPr>
          <p:cNvPr id="181" name="Straight Arrow Connector 180"/>
          <p:cNvCxnSpPr/>
          <p:nvPr/>
        </p:nvCxnSpPr>
        <p:spPr>
          <a:xfrm>
            <a:off x="5334045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>
            <a:off x="1996112" y="8110119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/>
          <p:cNvCxnSpPr/>
          <p:nvPr/>
        </p:nvCxnSpPr>
        <p:spPr>
          <a:xfrm>
            <a:off x="1996112" y="7917340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>
            <a:off x="3780343" y="8108668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3780343" y="7915889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324936" y="8206500"/>
            <a:ext cx="1078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Cross-Species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ea typeface="Yu Gothic UI Semibold" panose="020B0700000000000000" pitchFamily="34" charset="-128"/>
              </a:rPr>
              <a:t>Transmission</a:t>
            </a:r>
          </a:p>
        </p:txBody>
      </p:sp>
      <p:sp>
        <p:nvSpPr>
          <p:cNvPr id="2" name="Oval 1"/>
          <p:cNvSpPr/>
          <p:nvPr/>
        </p:nvSpPr>
        <p:spPr>
          <a:xfrm>
            <a:off x="-710205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ea typeface="Yu Gothic" panose="020B0400000000000000" pitchFamily="34" charset="-128"/>
              </a:rPr>
              <a:t>H</a:t>
            </a:r>
          </a:p>
        </p:txBody>
      </p:sp>
      <p:sp>
        <p:nvSpPr>
          <p:cNvPr id="91" name="Oval 90"/>
          <p:cNvSpPr/>
          <p:nvPr/>
        </p:nvSpPr>
        <p:spPr>
          <a:xfrm>
            <a:off x="1342136" y="2270564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ea typeface="Yu Gothic" panose="020B0400000000000000" pitchFamily="34" charset="-128"/>
              </a:rPr>
              <a:t>SH</a:t>
            </a:r>
          </a:p>
        </p:txBody>
      </p:sp>
      <p:sp>
        <p:nvSpPr>
          <p:cNvPr id="92" name="Oval 91"/>
          <p:cNvSpPr/>
          <p:nvPr/>
        </p:nvSpPr>
        <p:spPr>
          <a:xfrm>
            <a:off x="1343934" y="5927997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ea typeface="Yu Gothic" panose="020B0400000000000000" pitchFamily="34" charset="-128"/>
              </a:rPr>
              <a:t>RH</a:t>
            </a:r>
          </a:p>
        </p:txBody>
      </p:sp>
      <p:sp>
        <p:nvSpPr>
          <p:cNvPr id="96" name="Oval 95"/>
          <p:cNvSpPr/>
          <p:nvPr/>
        </p:nvSpPr>
        <p:spPr>
          <a:xfrm>
            <a:off x="3854855" y="5926909"/>
            <a:ext cx="1099336" cy="109933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ea typeface="Yu Gothic" panose="020B0400000000000000" pitchFamily="34" charset="-128"/>
              </a:rPr>
              <a:t>RA</a:t>
            </a:r>
          </a:p>
        </p:txBody>
      </p:sp>
      <p:sp>
        <p:nvSpPr>
          <p:cNvPr id="105" name="Oval 104"/>
          <p:cNvSpPr/>
          <p:nvPr/>
        </p:nvSpPr>
        <p:spPr>
          <a:xfrm>
            <a:off x="3854855" y="2277092"/>
            <a:ext cx="1099336" cy="10993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ea typeface="Yu Gothic" panose="020B0400000000000000" pitchFamily="34" charset="-128"/>
              </a:rPr>
              <a:t>I</a:t>
            </a:r>
            <a:r>
              <a:rPr lang="en-GB" sz="2000" b="1" baseline="-25000" dirty="0">
                <a:ea typeface="Yu Gothic" panose="020B0400000000000000" pitchFamily="34" charset="-128"/>
              </a:rPr>
              <a:t>SA</a:t>
            </a:r>
          </a:p>
        </p:txBody>
      </p:sp>
      <p:sp>
        <p:nvSpPr>
          <p:cNvPr id="106" name="Oval 105"/>
          <p:cNvSpPr/>
          <p:nvPr/>
        </p:nvSpPr>
        <p:spPr>
          <a:xfrm>
            <a:off x="5903307" y="4068444"/>
            <a:ext cx="1099336" cy="1099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ea typeface="Yu Gothic" panose="020B0400000000000000" pitchFamily="34" charset="-128"/>
              </a:rPr>
              <a:t>S</a:t>
            </a:r>
            <a:r>
              <a:rPr lang="en-GB" sz="2000" b="1" baseline="-25000" dirty="0">
                <a:ea typeface="Yu Gothic" panose="020B0400000000000000" pitchFamily="34" charset="-128"/>
              </a:rPr>
              <a:t>A</a:t>
            </a:r>
          </a:p>
        </p:txBody>
      </p:sp>
      <p:cxnSp>
        <p:nvCxnSpPr>
          <p:cNvPr id="189" name="Straight Arrow Connector 188"/>
          <p:cNvCxnSpPr/>
          <p:nvPr/>
        </p:nvCxnSpPr>
        <p:spPr>
          <a:xfrm>
            <a:off x="4320748" y="4888798"/>
            <a:ext cx="0" cy="968107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/>
          <p:nvPr/>
        </p:nvCxnSpPr>
        <p:spPr>
          <a:xfrm rot="10800000">
            <a:off x="975079" y="2803209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3383606-E78C-4298-804B-6ACD5292EBDD}"/>
              </a:ext>
            </a:extLst>
          </p:cNvPr>
          <p:cNvCxnSpPr/>
          <p:nvPr/>
        </p:nvCxnSpPr>
        <p:spPr>
          <a:xfrm flipH="1" flipV="1">
            <a:off x="4908840" y="3090090"/>
            <a:ext cx="1271104" cy="1014004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F9DF942-EBB1-4EED-9E19-A62CFEB92B6B}"/>
              </a:ext>
            </a:extLst>
          </p:cNvPr>
          <p:cNvCxnSpPr>
            <a:cxnSpLocks/>
          </p:cNvCxnSpPr>
          <p:nvPr/>
        </p:nvCxnSpPr>
        <p:spPr>
          <a:xfrm flipH="1">
            <a:off x="4876056" y="5121209"/>
            <a:ext cx="1271104" cy="108111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874C9D2-1DC0-44AE-AE4D-E27A598D2DED}"/>
                  </a:ext>
                </a:extLst>
              </p:cNvPr>
              <p:cNvSpPr txBox="1"/>
              <p:nvPr/>
            </p:nvSpPr>
            <p:spPr>
              <a:xfrm>
                <a:off x="5515318" y="3056381"/>
                <a:ext cx="338554" cy="5446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l-GR" sz="1600" b="1" i="1" dirty="0" smtClean="0">
                              <a:latin typeface="Cambria Math" panose="02040503050406030204" pitchFamily="18" charset="0"/>
                              <a:ea typeface="Yu Gothic UI Semibold" panose="020B0700000000000000" pitchFamily="34" charset="-128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l-GR" sz="1600" b="1" i="1" dirty="0">
                              <a:ea typeface="Yu Gothic UI Semibold" panose="020B0700000000000000" pitchFamily="34" charset="-128"/>
                            </a:rPr>
                            <m:t>ζ</m:t>
                          </m:r>
                        </m:num>
                        <m:den>
                          <m:r>
                            <a:rPr lang="en-GB" sz="1600" b="1" i="1" dirty="0" smtClean="0">
                              <a:latin typeface="Cambria Math" panose="02040503050406030204" pitchFamily="18" charset="0"/>
                              <a:ea typeface="Yu Gothic UI Semibold" panose="020B0700000000000000" pitchFamily="34" charset="-128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en-GB" sz="1600" b="1" i="1" baseline="-25000" dirty="0">
                  <a:ea typeface="Yu Gothic UI Semibold" panose="020B0700000000000000" pitchFamily="34" charset="-128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874C9D2-1DC0-44AE-AE4D-E27A598D2D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5318" y="3056381"/>
                <a:ext cx="338554" cy="54463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4BD1624-0D5C-42EA-AE8D-6D9CA923172C}"/>
                  </a:ext>
                </a:extLst>
              </p:cNvPr>
              <p:cNvSpPr txBox="1"/>
              <p:nvPr/>
            </p:nvSpPr>
            <p:spPr>
              <a:xfrm>
                <a:off x="5359326" y="5754309"/>
                <a:ext cx="745717" cy="5576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l-GR" sz="1600" b="1" i="1" dirty="0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Yu Gothic UI Semibold" panose="020B0700000000000000" pitchFamily="34" charset="-128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GB" sz="1600" b="1" dirty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ea typeface="Yu Gothic UI Semibold" panose="020B0700000000000000" pitchFamily="34" charset="-128"/>
                            </a:rPr>
                            <m:t>(1−</m:t>
                          </m:r>
                          <m:r>
                            <m:rPr>
                              <m:nor/>
                            </m:rPr>
                            <a:rPr lang="el-GR" sz="1600" b="1" i="1" dirty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ea typeface="Yu Gothic UI Semibold" panose="020B0700000000000000" pitchFamily="34" charset="-128"/>
                            </a:rPr>
                            <m:t>α</m:t>
                          </m:r>
                          <m:r>
                            <m:rPr>
                              <m:nor/>
                            </m:rPr>
                            <a:rPr lang="en-GB" sz="1600" b="1" dirty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ea typeface="Yu Gothic UI Semibold" panose="020B0700000000000000" pitchFamily="34" charset="-128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l-GR" sz="1600" b="1" i="1" dirty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ea typeface="Yu Gothic UI Semibold" panose="020B0700000000000000" pitchFamily="34" charset="-128"/>
                            </a:rPr>
                            <m:t>ζ</m:t>
                          </m:r>
                        </m:num>
                        <m:den>
                          <m:r>
                            <a:rPr lang="en-GB" sz="1600" b="1" i="1" dirty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Yu Gothic UI Semibold" panose="020B0700000000000000" pitchFamily="34" charset="-128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en-GB" sz="1600" b="1" baseline="-25000" dirty="0">
                  <a:solidFill>
                    <a:schemeClr val="accent2">
                      <a:lumMod val="75000"/>
                    </a:schemeClr>
                  </a:solidFill>
                  <a:ea typeface="Yu Gothic UI Semibold" panose="020B0700000000000000" pitchFamily="34" charset="-128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4BD1624-0D5C-42EA-AE8D-6D9CA9231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9326" y="5754309"/>
                <a:ext cx="745717" cy="55765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Arc 14">
            <a:extLst>
              <a:ext uri="{FF2B5EF4-FFF2-40B4-BE49-F238E27FC236}">
                <a16:creationId xmlns:a16="http://schemas.microsoft.com/office/drawing/2014/main" id="{F5912F1C-3250-466F-A15F-6F36E9AB1CB3}"/>
              </a:ext>
            </a:extLst>
          </p:cNvPr>
          <p:cNvSpPr/>
          <p:nvPr/>
        </p:nvSpPr>
        <p:spPr>
          <a:xfrm rot="7829971">
            <a:off x="291314" y="94514"/>
            <a:ext cx="4596060" cy="3462822"/>
          </a:xfrm>
          <a:prstGeom prst="arc">
            <a:avLst/>
          </a:prstGeom>
          <a:ln w="3175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Arc 88">
            <a:extLst>
              <a:ext uri="{FF2B5EF4-FFF2-40B4-BE49-F238E27FC236}">
                <a16:creationId xmlns:a16="http://schemas.microsoft.com/office/drawing/2014/main" id="{35DBC1C5-748F-4832-BB3F-4C8FF9FA8C12}"/>
              </a:ext>
            </a:extLst>
          </p:cNvPr>
          <p:cNvSpPr/>
          <p:nvPr/>
        </p:nvSpPr>
        <p:spPr>
          <a:xfrm rot="20400000">
            <a:off x="-579910" y="5644829"/>
            <a:ext cx="4596060" cy="3462822"/>
          </a:xfrm>
          <a:prstGeom prst="arc">
            <a:avLst/>
          </a:prstGeom>
          <a:ln w="31750">
            <a:solidFill>
              <a:schemeClr val="accent2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Arc 89">
            <a:extLst>
              <a:ext uri="{FF2B5EF4-FFF2-40B4-BE49-F238E27FC236}">
                <a16:creationId xmlns:a16="http://schemas.microsoft.com/office/drawing/2014/main" id="{68F64A36-1DB9-4822-A50F-55CABAE1B2C9}"/>
              </a:ext>
            </a:extLst>
          </p:cNvPr>
          <p:cNvSpPr/>
          <p:nvPr/>
        </p:nvSpPr>
        <p:spPr>
          <a:xfrm rot="9486415">
            <a:off x="2258481" y="219770"/>
            <a:ext cx="4832602" cy="3515432"/>
          </a:xfrm>
          <a:prstGeom prst="arc">
            <a:avLst/>
          </a:prstGeom>
          <a:ln w="31750"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7" name="Arc 96">
            <a:extLst>
              <a:ext uri="{FF2B5EF4-FFF2-40B4-BE49-F238E27FC236}">
                <a16:creationId xmlns:a16="http://schemas.microsoft.com/office/drawing/2014/main" id="{2B6C9B41-1DA2-46C2-97A1-A0870ECC9BF9}"/>
              </a:ext>
            </a:extLst>
          </p:cNvPr>
          <p:cNvSpPr/>
          <p:nvPr/>
        </p:nvSpPr>
        <p:spPr>
          <a:xfrm rot="18483545">
            <a:off x="1414093" y="5793631"/>
            <a:ext cx="4832602" cy="3515432"/>
          </a:xfrm>
          <a:prstGeom prst="arc">
            <a:avLst/>
          </a:prstGeom>
          <a:ln w="31750">
            <a:solidFill>
              <a:schemeClr val="accent2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5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7CE6E-0F83-47A5-8644-C492CD3A5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35DBA-6B2A-422F-A023-78476FD0C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84BADB-E448-4220-8968-CC54FC680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8750"/>
            <a:ext cx="6858000" cy="6286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C3E9DC5-C16C-43A4-BC3D-FA72A3258522}"/>
              </a:ext>
            </a:extLst>
          </p:cNvPr>
          <p:cNvSpPr/>
          <p:nvPr/>
        </p:nvSpPr>
        <p:spPr>
          <a:xfrm>
            <a:off x="0" y="6883880"/>
            <a:ext cx="1457864" cy="8313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C89E8-A88A-42EC-9B8A-B9B59052ADAA}"/>
              </a:ext>
            </a:extLst>
          </p:cNvPr>
          <p:cNvSpPr/>
          <p:nvPr/>
        </p:nvSpPr>
        <p:spPr>
          <a:xfrm>
            <a:off x="5429250" y="6883880"/>
            <a:ext cx="1428749" cy="8313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7128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4B5F42D-05FA-4D70-BA4C-E68D4DC51025}"/>
              </a:ext>
            </a:extLst>
          </p:cNvPr>
          <p:cNvSpPr/>
          <p:nvPr/>
        </p:nvSpPr>
        <p:spPr>
          <a:xfrm>
            <a:off x="-1213327" y="1775459"/>
            <a:ext cx="9276348" cy="6264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628318" y="1935824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12" name="Straight Arrow Connector 11"/>
          <p:cNvCxnSpPr>
            <a:cxnSpLocks/>
            <a:stCxn id="17" idx="0"/>
            <a:endCxn id="7" idx="1"/>
          </p:cNvCxnSpPr>
          <p:nvPr/>
        </p:nvCxnSpPr>
        <p:spPr>
          <a:xfrm flipV="1">
            <a:off x="215607" y="3224094"/>
            <a:ext cx="1292791" cy="658602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  <a:stCxn id="15" idx="2"/>
            <a:endCxn id="26" idx="1"/>
          </p:cNvCxnSpPr>
          <p:nvPr/>
        </p:nvCxnSpPr>
        <p:spPr>
          <a:xfrm>
            <a:off x="209005" y="5176650"/>
            <a:ext cx="1295044" cy="64908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cxnSpLocks/>
            <a:stCxn id="7" idx="0"/>
          </p:cNvCxnSpPr>
          <p:nvPr/>
        </p:nvCxnSpPr>
        <p:spPr>
          <a:xfrm rot="16200000" flipH="1" flipV="1">
            <a:off x="14977" y="2693870"/>
            <a:ext cx="2149976" cy="1906720"/>
          </a:xfrm>
          <a:prstGeom prst="bentConnector3">
            <a:avLst>
              <a:gd name="adj1" fmla="val -10633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cxnSpLocks/>
            <a:stCxn id="26" idx="2"/>
          </p:cNvCxnSpPr>
          <p:nvPr/>
        </p:nvCxnSpPr>
        <p:spPr>
          <a:xfrm rot="5400000" flipH="1">
            <a:off x="126314" y="4564920"/>
            <a:ext cx="1940555" cy="1884768"/>
          </a:xfrm>
          <a:prstGeom prst="bentConnector3">
            <a:avLst>
              <a:gd name="adj1" fmla="val -16968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cxnSpLocks/>
          </p:cNvCxnSpPr>
          <p:nvPr/>
        </p:nvCxnSpPr>
        <p:spPr>
          <a:xfrm flipH="1" flipV="1">
            <a:off x="4973922" y="3297592"/>
            <a:ext cx="957074" cy="1029196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/>
          </p:cNvCxnSpPr>
          <p:nvPr/>
        </p:nvCxnSpPr>
        <p:spPr>
          <a:xfrm flipH="1">
            <a:off x="4973115" y="4928502"/>
            <a:ext cx="945986" cy="76405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cxnSpLocks/>
            <a:stCxn id="67" idx="2"/>
            <a:endCxn id="70" idx="2"/>
          </p:cNvCxnSpPr>
          <p:nvPr/>
        </p:nvCxnSpPr>
        <p:spPr>
          <a:xfrm rot="5400000" flipH="1" flipV="1">
            <a:off x="4860859" y="4746675"/>
            <a:ext cx="1322331" cy="2182282"/>
          </a:xfrm>
          <a:prstGeom prst="bentConnector3">
            <a:avLst>
              <a:gd name="adj1" fmla="val -22474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cxnSpLocks/>
          </p:cNvCxnSpPr>
          <p:nvPr/>
        </p:nvCxnSpPr>
        <p:spPr>
          <a:xfrm rot="16200000" flipH="1">
            <a:off x="4942386" y="2172275"/>
            <a:ext cx="1179269" cy="1987299"/>
          </a:xfrm>
          <a:prstGeom prst="bentConnector3">
            <a:avLst>
              <a:gd name="adj1" fmla="val -19385"/>
            </a:avLst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cxnSpLocks/>
          </p:cNvCxnSpPr>
          <p:nvPr/>
        </p:nvCxnSpPr>
        <p:spPr>
          <a:xfrm flipV="1">
            <a:off x="4522148" y="3485346"/>
            <a:ext cx="0" cy="1682434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/>
          </p:cNvCxnSpPr>
          <p:nvPr/>
        </p:nvCxnSpPr>
        <p:spPr>
          <a:xfrm>
            <a:off x="4321457" y="3465115"/>
            <a:ext cx="0" cy="602507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4190455" y="4120037"/>
            <a:ext cx="262004" cy="5278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5325244" y="1863977"/>
            <a:ext cx="235880" cy="475229"/>
          </a:xfrm>
          <a:prstGeom prst="rect">
            <a:avLst/>
          </a:prstGeom>
        </p:spPr>
      </p:pic>
      <p:cxnSp>
        <p:nvCxnSpPr>
          <p:cNvPr id="83" name="Elbow Connector 82"/>
          <p:cNvCxnSpPr>
            <a:cxnSpLocks/>
          </p:cNvCxnSpPr>
          <p:nvPr/>
        </p:nvCxnSpPr>
        <p:spPr>
          <a:xfrm rot="5400000" flipH="1" flipV="1">
            <a:off x="4687599" y="1987675"/>
            <a:ext cx="341497" cy="838500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cxnSpLocks/>
          </p:cNvCxnSpPr>
          <p:nvPr/>
        </p:nvCxnSpPr>
        <p:spPr>
          <a:xfrm>
            <a:off x="5632597" y="2243490"/>
            <a:ext cx="1011474" cy="1526011"/>
          </a:xfrm>
          <a:prstGeom prst="bentConnector2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/>
          <p:nvPr/>
        </p:nvCxnSpPr>
        <p:spPr>
          <a:xfrm>
            <a:off x="4957497" y="3065453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H="1">
            <a:off x="-812642" y="4421332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>
            <a:off x="-786131" y="4727018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/>
          <p:cNvCxnSpPr/>
          <p:nvPr/>
        </p:nvCxnSpPr>
        <p:spPr>
          <a:xfrm flipH="1">
            <a:off x="1140651" y="6021295"/>
            <a:ext cx="36501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H="1">
            <a:off x="7264155" y="4461065"/>
            <a:ext cx="374380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/>
          <p:nvPr/>
        </p:nvCxnSpPr>
        <p:spPr>
          <a:xfrm>
            <a:off x="7290666" y="4766751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/>
          <p:cNvSpPr txBox="1"/>
          <p:nvPr/>
        </p:nvSpPr>
        <p:spPr>
          <a:xfrm>
            <a:off x="-1174069" y="4209845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-1174069" y="4525480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09" name="Straight Arrow Connector 208"/>
          <p:cNvCxnSpPr>
            <a:cxnSpLocks/>
          </p:cNvCxnSpPr>
          <p:nvPr/>
        </p:nvCxnSpPr>
        <p:spPr>
          <a:xfrm>
            <a:off x="2607061" y="3660107"/>
            <a:ext cx="3315819" cy="940282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/>
          <p:cNvSpPr txBox="1"/>
          <p:nvPr/>
        </p:nvSpPr>
        <p:spPr>
          <a:xfrm>
            <a:off x="788225" y="2867274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cxnSp>
        <p:nvCxnSpPr>
          <p:cNvPr id="221" name="Straight Arrow Connector 220"/>
          <p:cNvCxnSpPr/>
          <p:nvPr/>
        </p:nvCxnSpPr>
        <p:spPr>
          <a:xfrm>
            <a:off x="4986418" y="6045886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828935" y="7225974"/>
            <a:ext cx="235880" cy="475229"/>
          </a:xfrm>
          <a:prstGeom prst="rect">
            <a:avLst/>
          </a:prstGeom>
        </p:spPr>
      </p:pic>
      <p:cxnSp>
        <p:nvCxnSpPr>
          <p:cNvPr id="235" name="Straight Arrow Connector 234"/>
          <p:cNvCxnSpPr/>
          <p:nvPr/>
        </p:nvCxnSpPr>
        <p:spPr>
          <a:xfrm>
            <a:off x="5486024" y="7480122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1842056" y="7565254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Antibiotic-Sensitive </a:t>
            </a:r>
          </a:p>
          <a:p>
            <a:pPr algn="ctr"/>
            <a:r>
              <a:rPr lang="en-GB" sz="12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8" name="TextBox 237"/>
          <p:cNvSpPr txBox="1"/>
          <p:nvPr/>
        </p:nvSpPr>
        <p:spPr>
          <a:xfrm>
            <a:off x="3600235" y="7567721"/>
            <a:ext cx="1734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Antibiotic-Resistant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Bacterial Transmission</a:t>
            </a:r>
          </a:p>
        </p:txBody>
      </p:sp>
      <p:sp>
        <p:nvSpPr>
          <p:cNvPr id="239" name="TextBox 238"/>
          <p:cNvSpPr txBox="1"/>
          <p:nvPr/>
        </p:nvSpPr>
        <p:spPr>
          <a:xfrm>
            <a:off x="158281" y="7688503"/>
            <a:ext cx="1555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Effect of Antibiotics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278582" y="2286425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294762" y="2859177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665241" y="5841160"/>
            <a:ext cx="432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779655" y="6774519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4731844" y="1873618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· </a:t>
            </a:r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θ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866598" y="4437802"/>
            <a:ext cx="2904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τ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522148" y="4397170"/>
            <a:ext cx="502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φ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594346" y="4283054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594346" y="4585312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322277" y="5851823"/>
            <a:ext cx="3978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µ</a:t>
            </a:r>
            <a:r>
              <a:rPr lang="en-GB" sz="1600" b="1" baseline="-25000" dirty="0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431073" y="674479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</a:t>
            </a:r>
            <a:r>
              <a:rPr lang="en-GB" sz="1600" b="1" baseline="-25000" dirty="0" err="1">
                <a:solidFill>
                  <a:schemeClr val="accent5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endParaRPr lang="en-GB" sz="1600" b="1" baseline="-25000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04" name="Straight Arrow Connector 103"/>
          <p:cNvCxnSpPr>
            <a:cxnSpLocks/>
          </p:cNvCxnSpPr>
          <p:nvPr/>
        </p:nvCxnSpPr>
        <p:spPr>
          <a:xfrm flipV="1">
            <a:off x="2578207" y="4659015"/>
            <a:ext cx="3352789" cy="806836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cxnSpLocks/>
          </p:cNvCxnSpPr>
          <p:nvPr/>
        </p:nvCxnSpPr>
        <p:spPr>
          <a:xfrm flipV="1">
            <a:off x="877637" y="3759220"/>
            <a:ext cx="2998837" cy="76626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cxnSpLocks/>
            <a:endCxn id="69" idx="1"/>
          </p:cNvCxnSpPr>
          <p:nvPr/>
        </p:nvCxnSpPr>
        <p:spPr>
          <a:xfrm>
            <a:off x="879243" y="4585153"/>
            <a:ext cx="3010425" cy="74711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/>
          <p:cNvSpPr txBox="1"/>
          <p:nvPr/>
        </p:nvSpPr>
        <p:spPr>
          <a:xfrm>
            <a:off x="789162" y="3497861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574909" y="5135758"/>
            <a:ext cx="10230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HH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5280950" y="5502352"/>
            <a:ext cx="105990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5030817" y="3678196"/>
            <a:ext cx="4860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AA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2278395" y="4085750"/>
            <a:ext cx="5325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 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2686964" y="3302003"/>
            <a:ext cx="4956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2175719" y="4586890"/>
            <a:ext cx="1069524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2597489" y="5380254"/>
            <a:ext cx="1069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β</a:t>
            </a:r>
            <a:r>
              <a:rPr lang="en-GB" sz="1600" b="1" baseline="-25000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AH 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81" name="Straight Arrow Connector 180"/>
          <p:cNvCxnSpPr/>
          <p:nvPr/>
        </p:nvCxnSpPr>
        <p:spPr>
          <a:xfrm>
            <a:off x="5486024" y="7287343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>
            <a:off x="2148091" y="7481573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/>
          <p:cNvCxnSpPr/>
          <p:nvPr/>
        </p:nvCxnSpPr>
        <p:spPr>
          <a:xfrm>
            <a:off x="2148091" y="7288794"/>
            <a:ext cx="1045573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>
            <a:off x="3932322" y="7480122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3932322" y="7287343"/>
            <a:ext cx="1045573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5424690" y="7577954"/>
            <a:ext cx="1183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Cross-Species </a:t>
            </a:r>
          </a:p>
          <a:p>
            <a:pPr algn="ctr"/>
            <a:r>
              <a:rPr lang="en-GB" sz="12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Transmission</a:t>
            </a:r>
          </a:p>
        </p:txBody>
      </p:sp>
      <p:cxnSp>
        <p:nvCxnSpPr>
          <p:cNvPr id="189" name="Straight Arrow Connector 188"/>
          <p:cNvCxnSpPr>
            <a:cxnSpLocks/>
          </p:cNvCxnSpPr>
          <p:nvPr/>
        </p:nvCxnSpPr>
        <p:spPr>
          <a:xfrm>
            <a:off x="4324448" y="4671475"/>
            <a:ext cx="0" cy="481755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/>
          <p:nvPr/>
        </p:nvCxnSpPr>
        <p:spPr>
          <a:xfrm rot="10800000">
            <a:off x="1140651" y="3083647"/>
            <a:ext cx="367747" cy="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3383606-E78C-4298-804B-6ACD5292EBDD}"/>
              </a:ext>
            </a:extLst>
          </p:cNvPr>
          <p:cNvCxnSpPr>
            <a:cxnSpLocks/>
          </p:cNvCxnSpPr>
          <p:nvPr/>
        </p:nvCxnSpPr>
        <p:spPr>
          <a:xfrm flipH="1" flipV="1">
            <a:off x="4985444" y="3210333"/>
            <a:ext cx="930394" cy="989139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F9DF942-EBB1-4EED-9E19-A62CFEB92B6B}"/>
              </a:ext>
            </a:extLst>
          </p:cNvPr>
          <p:cNvCxnSpPr>
            <a:cxnSpLocks/>
          </p:cNvCxnSpPr>
          <p:nvPr/>
        </p:nvCxnSpPr>
        <p:spPr>
          <a:xfrm flipH="1">
            <a:off x="4980756" y="5048091"/>
            <a:ext cx="919854" cy="74332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874C9D2-1DC0-44AE-AE4D-E27A598D2DED}"/>
              </a:ext>
            </a:extLst>
          </p:cNvPr>
          <p:cNvSpPr txBox="1"/>
          <p:nvPr/>
        </p:nvSpPr>
        <p:spPr>
          <a:xfrm>
            <a:off x="5400590" y="3274477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ζ</a:t>
            </a:r>
            <a:endParaRPr lang="en-GB" sz="1600" b="1" baseline="-25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D1624-0D5C-42EA-AE8D-6D9CA923172C}"/>
              </a:ext>
            </a:extLst>
          </p:cNvPr>
          <p:cNvSpPr txBox="1"/>
          <p:nvPr/>
        </p:nvSpPr>
        <p:spPr>
          <a:xfrm>
            <a:off x="4821111" y="4901622"/>
            <a:ext cx="8980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ζ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· (1-</a:t>
            </a:r>
            <a:r>
              <a:rPr lang="el-GR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α</a:t>
            </a:r>
            <a:r>
              <a:rPr lang="en-GB" sz="1600" b="1" dirty="0">
                <a:solidFill>
                  <a:schemeClr val="accent2">
                    <a:lumMod val="75000"/>
                  </a:scheme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  <a:endParaRPr lang="en-GB" sz="1600" b="1" baseline="-25000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GB" sz="1600" b="1" dirty="0">
              <a:solidFill>
                <a:schemeClr val="accent2">
                  <a:lumMod val="75000"/>
                </a:schemeClr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3A3225-96B6-418F-B29D-95E1A9795675}"/>
              </a:ext>
            </a:extLst>
          </p:cNvPr>
          <p:cNvSpPr/>
          <p:nvPr/>
        </p:nvSpPr>
        <p:spPr>
          <a:xfrm>
            <a:off x="1508398" y="2572242"/>
            <a:ext cx="1069853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4A4348-BE0B-41C8-9220-CC0BA318E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677" y="2878996"/>
            <a:ext cx="679388" cy="9586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4A60D1-87C9-49F4-BB1B-5CD7293A696F}"/>
              </a:ext>
            </a:extLst>
          </p:cNvPr>
          <p:cNvSpPr txBox="1"/>
          <p:nvPr/>
        </p:nvSpPr>
        <p:spPr>
          <a:xfrm>
            <a:off x="1499268" y="2566048"/>
            <a:ext cx="1099336" cy="276999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Infected (I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SH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219E06-BB77-4CFC-86B9-029F9FC90D55}"/>
              </a:ext>
            </a:extLst>
          </p:cNvPr>
          <p:cNvSpPr/>
          <p:nvPr/>
        </p:nvSpPr>
        <p:spPr>
          <a:xfrm>
            <a:off x="-427841" y="3872947"/>
            <a:ext cx="1273691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939A6DC-33AA-41EF-852F-3B3922921D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-164028" y="4172660"/>
            <a:ext cx="679388" cy="95862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89E2205-8C1B-4FD1-AFCE-FF55E876CBE5}"/>
              </a:ext>
            </a:extLst>
          </p:cNvPr>
          <p:cNvSpPr txBox="1"/>
          <p:nvPr/>
        </p:nvSpPr>
        <p:spPr>
          <a:xfrm>
            <a:off x="-427132" y="3882696"/>
            <a:ext cx="1285477" cy="276999"/>
          </a:xfrm>
          <a:prstGeom prst="rect">
            <a:avLst/>
          </a:prstGeom>
          <a:solidFill>
            <a:srgbClr val="002060">
              <a:alpha val="76000"/>
            </a:srgb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Susceptible (S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77D5221-D60E-4A5D-8032-2B6AC84DB9EE}"/>
              </a:ext>
            </a:extLst>
          </p:cNvPr>
          <p:cNvSpPr/>
          <p:nvPr/>
        </p:nvSpPr>
        <p:spPr>
          <a:xfrm>
            <a:off x="1504049" y="5173878"/>
            <a:ext cx="1069853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FBBC4199-31CB-40BB-B885-5FAB6B84C5C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703167" y="5486818"/>
            <a:ext cx="679388" cy="95862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F63B8F0-B7F9-4BF2-90FC-1D9AF2BA85C4}"/>
              </a:ext>
            </a:extLst>
          </p:cNvPr>
          <p:cNvSpPr txBox="1"/>
          <p:nvPr/>
        </p:nvSpPr>
        <p:spPr>
          <a:xfrm>
            <a:off x="1496922" y="5173877"/>
            <a:ext cx="1099336" cy="276999"/>
          </a:xfrm>
          <a:prstGeom prst="rect">
            <a:avLst/>
          </a:prstGeom>
          <a:solidFill>
            <a:schemeClr val="accent2">
              <a:lumMod val="75000"/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Infected (I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RH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C499ADE-D98C-43FA-8F97-50B914B0A723}"/>
              </a:ext>
            </a:extLst>
          </p:cNvPr>
          <p:cNvSpPr/>
          <p:nvPr/>
        </p:nvSpPr>
        <p:spPr>
          <a:xfrm>
            <a:off x="3908261" y="2577797"/>
            <a:ext cx="1045396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F9E679FE-7ED6-4601-971A-65DBF6B5C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098401" y="2873167"/>
            <a:ext cx="630254" cy="891888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EC4D73B5-0098-4E75-8BA7-831769D656E2}"/>
              </a:ext>
            </a:extLst>
          </p:cNvPr>
          <p:cNvSpPr txBox="1"/>
          <p:nvPr/>
        </p:nvSpPr>
        <p:spPr>
          <a:xfrm>
            <a:off x="3893751" y="2576290"/>
            <a:ext cx="1071127" cy="276999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Infected (I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SA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BEF6EF1-0130-43C5-B54A-6C9677082F57}"/>
              </a:ext>
            </a:extLst>
          </p:cNvPr>
          <p:cNvSpPr/>
          <p:nvPr/>
        </p:nvSpPr>
        <p:spPr>
          <a:xfrm>
            <a:off x="3908186" y="5195278"/>
            <a:ext cx="1045396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610B149C-A3C5-437F-B5B0-B54759FB963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4115757" y="5514721"/>
            <a:ext cx="630254" cy="891888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0F6408A6-B360-4FC3-95C2-C26507E20613}"/>
              </a:ext>
            </a:extLst>
          </p:cNvPr>
          <p:cNvSpPr txBox="1"/>
          <p:nvPr/>
        </p:nvSpPr>
        <p:spPr>
          <a:xfrm>
            <a:off x="3889668" y="5193771"/>
            <a:ext cx="1079142" cy="276999"/>
          </a:xfrm>
          <a:prstGeom prst="rect">
            <a:avLst/>
          </a:prstGeom>
          <a:solidFill>
            <a:schemeClr val="accent2">
              <a:lumMod val="75000"/>
              <a:alpha val="7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Infected (I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RA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7FDB980-5D2F-4F9F-8F24-7010CB53A3AF}"/>
              </a:ext>
            </a:extLst>
          </p:cNvPr>
          <p:cNvSpPr/>
          <p:nvPr/>
        </p:nvSpPr>
        <p:spPr>
          <a:xfrm>
            <a:off x="5969218" y="3872947"/>
            <a:ext cx="1287895" cy="130370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5C3172BD-1F5D-4582-A876-DCF53705BBA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6290341" y="4166974"/>
            <a:ext cx="630254" cy="891888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6A1CA45E-D45A-4996-B75C-8BC603F6A105}"/>
              </a:ext>
            </a:extLst>
          </p:cNvPr>
          <p:cNvSpPr txBox="1"/>
          <p:nvPr/>
        </p:nvSpPr>
        <p:spPr>
          <a:xfrm>
            <a:off x="5977060" y="3853667"/>
            <a:ext cx="1300080" cy="276999"/>
          </a:xfrm>
          <a:prstGeom prst="rect">
            <a:avLst/>
          </a:prstGeom>
          <a:solidFill>
            <a:srgbClr val="002060">
              <a:alpha val="76000"/>
            </a:srgb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Susceptible (S</a:t>
            </a:r>
            <a:r>
              <a:rPr lang="en-GB" sz="1200" b="1" baseline="-250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</a:t>
            </a:r>
            <a:r>
              <a:rPr lang="en-GB" sz="12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97682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1714</TotalTime>
  <Words>683</Words>
  <Application>Microsoft Office PowerPoint</Application>
  <PresentationFormat>On-screen Show (4:3)</PresentationFormat>
  <Paragraphs>322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Yu Gothic</vt:lpstr>
      <vt:lpstr>Yu Gothic UI Semibold</vt:lpstr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Edinburgh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MORGAN Alex</dc:creator>
  <cp:lastModifiedBy>MORGAN Alex</cp:lastModifiedBy>
  <cp:revision>160</cp:revision>
  <cp:lastPrinted>2019-05-02T10:41:30Z</cp:lastPrinted>
  <dcterms:created xsi:type="dcterms:W3CDTF">2019-05-01T13:24:22Z</dcterms:created>
  <dcterms:modified xsi:type="dcterms:W3CDTF">2022-03-15T18:22:05Z</dcterms:modified>
</cp:coreProperties>
</file>